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8"/>
  </p:notesMasterIdLst>
  <p:sldIdLst>
    <p:sldId id="256" r:id="rId2"/>
    <p:sldId id="325" r:id="rId3"/>
    <p:sldId id="257" r:id="rId4"/>
    <p:sldId id="324" r:id="rId5"/>
    <p:sldId id="323"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310" r:id="rId21"/>
    <p:sldId id="273" r:id="rId22"/>
    <p:sldId id="274" r:id="rId23"/>
    <p:sldId id="275" r:id="rId24"/>
    <p:sldId id="311" r:id="rId25"/>
    <p:sldId id="312" r:id="rId26"/>
    <p:sldId id="313" r:id="rId27"/>
    <p:sldId id="277" r:id="rId28"/>
    <p:sldId id="278" r:id="rId29"/>
    <p:sldId id="279" r:id="rId30"/>
    <p:sldId id="280" r:id="rId31"/>
    <p:sldId id="314" r:id="rId32"/>
    <p:sldId id="315" r:id="rId33"/>
    <p:sldId id="316" r:id="rId34"/>
    <p:sldId id="317" r:id="rId35"/>
    <p:sldId id="281" r:id="rId36"/>
    <p:sldId id="282" r:id="rId37"/>
    <p:sldId id="283" r:id="rId38"/>
    <p:sldId id="284" r:id="rId39"/>
    <p:sldId id="318" r:id="rId40"/>
    <p:sldId id="285" r:id="rId41"/>
    <p:sldId id="286" r:id="rId42"/>
    <p:sldId id="287" r:id="rId43"/>
    <p:sldId id="288" r:id="rId44"/>
    <p:sldId id="319" r:id="rId45"/>
    <p:sldId id="289" r:id="rId46"/>
    <p:sldId id="290" r:id="rId47"/>
    <p:sldId id="291" r:id="rId48"/>
    <p:sldId id="292" r:id="rId49"/>
    <p:sldId id="320" r:id="rId50"/>
    <p:sldId id="293" r:id="rId51"/>
    <p:sldId id="294" r:id="rId52"/>
    <p:sldId id="295" r:id="rId53"/>
    <p:sldId id="296" r:id="rId54"/>
    <p:sldId id="322" r:id="rId55"/>
    <p:sldId id="321" r:id="rId56"/>
    <p:sldId id="297" r:id="rId57"/>
    <p:sldId id="298" r:id="rId58"/>
    <p:sldId id="299" r:id="rId59"/>
    <p:sldId id="300" r:id="rId60"/>
    <p:sldId id="302" r:id="rId61"/>
    <p:sldId id="303" r:id="rId62"/>
    <p:sldId id="304" r:id="rId63"/>
    <p:sldId id="305" r:id="rId64"/>
    <p:sldId id="306" r:id="rId65"/>
    <p:sldId id="307" r:id="rId66"/>
    <p:sldId id="308" r:id="rId67"/>
  </p:sldIdLst>
  <p:sldSz cx="9144000" cy="5143500" type="screen16x9"/>
  <p:notesSz cx="6858000" cy="9144000"/>
  <p:embeddedFontLst>
    <p:embeddedFont>
      <p:font typeface="Amatic SC" panose="020B0604020202020204" charset="-79"/>
      <p:regular r:id="rId69"/>
      <p:bold r:id="rId70"/>
    </p:embeddedFont>
    <p:embeddedFont>
      <p:font typeface="Arial Rounded MT Bold" panose="020F0704030504030204" pitchFamily="34" charset="0"/>
      <p:regular r:id="rId71"/>
    </p:embeddedFont>
    <p:embeddedFont>
      <p:font typeface="Calibri" panose="020F0502020204030204" pitchFamily="34" charset="0"/>
      <p:regular r:id="rId72"/>
      <p:bold r:id="rId73"/>
      <p:italic r:id="rId74"/>
      <p:boldItalic r:id="rId75"/>
    </p:embeddedFont>
    <p:embeddedFont>
      <p:font typeface="Curlz MT" panose="04040404050702020202" pitchFamily="82" charset="0"/>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62" autoAdjust="0"/>
    <p:restoredTop sz="94660"/>
  </p:normalViewPr>
  <p:slideViewPr>
    <p:cSldViewPr snapToGrid="0">
      <p:cViewPr varScale="1">
        <p:scale>
          <a:sx n="138" d="100"/>
          <a:sy n="138" d="100"/>
        </p:scale>
        <p:origin x="996" y="102"/>
      </p:cViewPr>
      <p:guideLst>
        <p:guide orient="horz" pos="1620"/>
        <p:guide pos="2880"/>
      </p:guideLst>
    </p:cSldViewPr>
  </p:slideViewPr>
  <p:notesTextViewPr>
    <p:cViewPr>
      <p:scale>
        <a:sx n="1" d="1"/>
        <a:sy n="1" d="1"/>
      </p:scale>
      <p:origin x="0" y="0"/>
    </p:cViewPr>
  </p:notesTextViewPr>
  <p:sorterViewPr>
    <p:cViewPr>
      <p:scale>
        <a:sx n="154" d="100"/>
        <a:sy n="154" d="100"/>
      </p:scale>
      <p:origin x="0" y="-6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7daf982ce_1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7daf982ce_1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7daf982c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7daf982c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a7daf982c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a7daf982c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7daf982c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7daf982c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7daf982ce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7daf982ce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f4a2e2f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f4a2e2f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b31be31f0c_3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b31be31f0c_3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b31be31f0c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b31be31f0c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31be31f0c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31be31f0c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bbd543e27e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bbd543e27e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92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a1ce8f322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a1ce8f322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b31be31f0c_2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b31be31f0c_2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b31be31f0c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b31be31f0c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b31be31f0c_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b31be31f0c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177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bbd543e27e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bbd543e27e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180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bbd543e27e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bbd543e27e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104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a1ce8f32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aa1ce8f32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31be31f0c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31be31f0c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b31be31f0c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b31be31f0c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b31be31f0c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b31be31f0c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bd543e27e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bd543e27e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472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bbd543e27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bbd543e27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304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bbd543e27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bbd543e27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196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bbd543e27e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bbd543e27e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576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aa1ce8f32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aa1ce8f32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b31be31f0c_2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b31be31f0c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31be31f0c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31be31f0c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b31be31f0c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b31be31f0c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bbd543e27e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bbd543e27e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008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aa1ce8f322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aa1ce8f322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31be31f0c_2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b31be31f0c_2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31be31f0c_2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b31be31f0c_2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b31be31f0c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b31be31f0c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bbd543e27e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bbd543e27e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616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aa1ce8f322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aa1ce8f32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b31be31f0c_2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b31be31f0c_2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b31be31f0c_2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b31be31f0c_2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b31be31f0c_2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b31be31f0c_2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bd543e27e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bd543e27e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7055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b31be31f0c_2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b31be31f0c_2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b31be31f0c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b31be31f0c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b31be31f0c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b31be31f0c_2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31be31f0c_2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31be31f0c_2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bbd543e27e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bbd543e27e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4675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bbd543e27e_2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bbd543e27e_2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722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aa1ce8f322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aa1ce8f32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b31be31f0c_2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b31be31f0c_2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b0956ad534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b0956ad534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a7daf982ce_1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a7daf982ce_1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a7daf982ce_1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a7daf982ce_1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a7daf982ce_1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a7daf982ce_1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b31be31f0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b31be31f0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b31be31f0c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b31be31f0c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b0956ad53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b0956ad5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b0956ad53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b0956ad53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b0956ad534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b0956ad534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7daf982c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7daf982c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1.png"/><Relationship Id="rId4" Type="http://schemas.openxmlformats.org/officeDocument/2006/relationships/slide" Target="slide3.xml"/><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slide" Target="slide6.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3.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slide" Target="slide37.xml"/><Relationship Id="rId12" Type="http://schemas.openxmlformats.org/officeDocument/2006/relationships/image" Target="../media/image1.png"/><Relationship Id="rId2" Type="http://schemas.openxmlformats.org/officeDocument/2006/relationships/notesSlide" Target="../notesSlides/notesSlide16.xml"/><Relationship Id="rId16"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slide" Target="slide29.xml"/><Relationship Id="rId11" Type="http://schemas.openxmlformats.org/officeDocument/2006/relationships/slide" Target="slide3.xml"/><Relationship Id="rId5" Type="http://schemas.openxmlformats.org/officeDocument/2006/relationships/slide" Target="slide23.xml"/><Relationship Id="rId15" Type="http://schemas.openxmlformats.org/officeDocument/2006/relationships/image" Target="../media/image17.png"/><Relationship Id="rId10" Type="http://schemas.openxmlformats.org/officeDocument/2006/relationships/slide" Target="slide52.xml"/><Relationship Id="rId4" Type="http://schemas.openxmlformats.org/officeDocument/2006/relationships/slide" Target="slide18.xml"/><Relationship Id="rId9" Type="http://schemas.openxmlformats.org/officeDocument/2006/relationships/slide" Target="slide47.xml"/><Relationship Id="rId14" Type="http://schemas.openxmlformats.org/officeDocument/2006/relationships/slide" Target="slide6.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slide" Target="slide21.xml"/><Relationship Id="rId5" Type="http://schemas.openxmlformats.org/officeDocument/2006/relationships/slide" Target="slide3.xml"/><Relationship Id="rId10" Type="http://schemas.openxmlformats.org/officeDocument/2006/relationships/slide" Target="slide22.xml"/><Relationship Id="rId4" Type="http://schemas.openxmlformats.org/officeDocument/2006/relationships/image" Target="../media/image19.png"/><Relationship Id="rId9" Type="http://schemas.openxmlformats.org/officeDocument/2006/relationships/slide" Target="slide19.xml"/><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18.xml"/><Relationship Id="rId4" Type="http://schemas.openxmlformats.org/officeDocument/2006/relationships/image" Target="../media/image19.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slide" Target="slide18.xml"/><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jp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slide" Target="slide6.xml"/><Relationship Id="rId11" Type="http://schemas.openxmlformats.org/officeDocument/2006/relationships/image" Target="../media/image34.pn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slide" Target="slide27.xml"/><Relationship Id="rId5" Type="http://schemas.openxmlformats.org/officeDocument/2006/relationships/slide" Target="slide3.xml"/><Relationship Id="rId10" Type="http://schemas.openxmlformats.org/officeDocument/2006/relationships/slide" Target="slide28.xml"/><Relationship Id="rId4" Type="http://schemas.openxmlformats.org/officeDocument/2006/relationships/image" Target="../media/image19.png"/><Relationship Id="rId9" Type="http://schemas.openxmlformats.org/officeDocument/2006/relationships/slide" Target="slide24.xml"/><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23.xml"/><Relationship Id="rId4" Type="http://schemas.openxmlformats.org/officeDocument/2006/relationships/image" Target="../media/image19.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56.png"/><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slide" Target="slide3.xml"/><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slide" Target="slide35.xml"/><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slide" Target="slide30.xml"/><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0.png"/><Relationship Id="rId18" Type="http://schemas.openxmlformats.org/officeDocument/2006/relationships/image" Target="../media/image14.png"/><Relationship Id="rId26" Type="http://schemas.openxmlformats.org/officeDocument/2006/relationships/slide" Target="slide16.xml"/><Relationship Id="rId3" Type="http://schemas.openxmlformats.org/officeDocument/2006/relationships/image" Target="../media/image3.jpg"/><Relationship Id="rId21" Type="http://schemas.openxmlformats.org/officeDocument/2006/relationships/slide" Target="slide62.xml"/><Relationship Id="rId7" Type="http://schemas.openxmlformats.org/officeDocument/2006/relationships/image" Target="../media/image6.png"/><Relationship Id="rId12" Type="http://schemas.openxmlformats.org/officeDocument/2006/relationships/slide" Target="slide10.xml"/><Relationship Id="rId17" Type="http://schemas.openxmlformats.org/officeDocument/2006/relationships/image" Target="../media/image13.png"/><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image" Target="../media/image9.png"/><Relationship Id="rId24" Type="http://schemas.openxmlformats.org/officeDocument/2006/relationships/image" Target="../media/image17.png"/><Relationship Id="rId32"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11.png"/><Relationship Id="rId23" Type="http://schemas.openxmlformats.org/officeDocument/2006/relationships/slide" Target="slide5.xml"/><Relationship Id="rId28" Type="http://schemas.openxmlformats.org/officeDocument/2006/relationships/slide" Target="slide13.xml"/><Relationship Id="rId10" Type="http://schemas.openxmlformats.org/officeDocument/2006/relationships/image" Target="../media/image8.png"/><Relationship Id="rId19" Type="http://schemas.openxmlformats.org/officeDocument/2006/relationships/slide" Target="slide15.xml"/><Relationship Id="rId31" Type="http://schemas.openxmlformats.org/officeDocument/2006/relationships/image" Target="../media/image21.jp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slide" Target="slide4.xml"/><Relationship Id="rId22" Type="http://schemas.openxmlformats.org/officeDocument/2006/relationships/image" Target="../media/image16.png"/><Relationship Id="rId27" Type="http://schemas.openxmlformats.org/officeDocument/2006/relationships/image" Target="../media/image19.png"/><Relationship Id="rId30" Type="http://schemas.openxmlformats.org/officeDocument/2006/relationships/slide" Target="slide14.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29.xml"/><Relationship Id="rId4" Type="http://schemas.openxmlformats.org/officeDocument/2006/relationships/image" Target="../media/image1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57.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 Id="rId1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19.pn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slide" Target="slide3.xml"/><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9.png"/><Relationship Id="rId3" Type="http://schemas.openxmlformats.org/officeDocument/2006/relationships/image" Target="../media/image48.jpg"/><Relationship Id="rId7" Type="http://schemas.openxmlformats.org/officeDocument/2006/relationships/image" Target="../media/image17.png"/><Relationship Id="rId12"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slide" Target="slide6.xml"/><Relationship Id="rId11" Type="http://schemas.openxmlformats.org/officeDocument/2006/relationships/image" Target="../media/image67.png"/><Relationship Id="rId5" Type="http://schemas.openxmlformats.org/officeDocument/2006/relationships/image" Target="../media/image1.png"/><Relationship Id="rId15" Type="http://schemas.openxmlformats.org/officeDocument/2006/relationships/image" Target="../media/image34.png"/><Relationship Id="rId10" Type="http://schemas.openxmlformats.org/officeDocument/2006/relationships/slide" Target="slide40.xml"/><Relationship Id="rId4" Type="http://schemas.openxmlformats.org/officeDocument/2006/relationships/slide" Target="slide3.xml"/><Relationship Id="rId9" Type="http://schemas.openxmlformats.org/officeDocument/2006/relationships/slide" Target="slide41.xml"/><Relationship Id="rId1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7.xml"/><Relationship Id="rId4" Type="http://schemas.openxmlformats.org/officeDocument/2006/relationships/image" Target="../media/image19.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5.jpg"/><Relationship Id="rId10" Type="http://schemas.openxmlformats.org/officeDocument/2006/relationships/image" Target="../media/image2.png"/><Relationship Id="rId4" Type="http://schemas.openxmlformats.org/officeDocument/2006/relationships/image" Target="../media/image24.jp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slide" Target="slide37.xml"/><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slide" Target="slide3.xml"/><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slide" Target="slide45.xml"/><Relationship Id="rId5" Type="http://schemas.openxmlformats.org/officeDocument/2006/relationships/slide" Target="slide3.xml"/><Relationship Id="rId10" Type="http://schemas.openxmlformats.org/officeDocument/2006/relationships/slide" Target="slide46.xml"/><Relationship Id="rId4" Type="http://schemas.openxmlformats.org/officeDocument/2006/relationships/image" Target="../media/image19.png"/><Relationship Id="rId9" Type="http://schemas.openxmlformats.org/officeDocument/2006/relationships/slide" Target="slide43.xml"/><Relationship Id="rId14" Type="http://schemas.openxmlformats.org/officeDocument/2006/relationships/image" Target="../media/image34.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49.png"/></Relationships>
</file>

<file path=ppt/slides/_rels/slide4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73.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4.jp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44.xml"/><Relationship Id="rId16"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19.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slide" Target="slide42.xml"/><Relationship Id="rId9" Type="http://schemas.openxmlformats.org/officeDocument/2006/relationships/image" Target="../media/image78.png"/><Relationship Id="rId14" Type="http://schemas.openxmlformats.org/officeDocument/2006/relationships/image" Target="../media/image83.png"/></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slide" Target="slide3.xml"/><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slide" Target="slide50.xml"/><Relationship Id="rId5" Type="http://schemas.openxmlformats.org/officeDocument/2006/relationships/slide" Target="slide3.xml"/><Relationship Id="rId10" Type="http://schemas.openxmlformats.org/officeDocument/2006/relationships/slide" Target="slide51.xml"/><Relationship Id="rId4" Type="http://schemas.openxmlformats.org/officeDocument/2006/relationships/image" Target="../media/image19.png"/><Relationship Id="rId9" Type="http://schemas.openxmlformats.org/officeDocument/2006/relationships/slide" Target="slide48.xml"/><Relationship Id="rId14" Type="http://schemas.openxmlformats.org/officeDocument/2006/relationships/image" Target="../media/image34.png"/></Relationships>
</file>

<file path=ppt/slides/_rels/slide4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5.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47.xml"/><Relationship Id="rId4" Type="http://schemas.openxmlformats.org/officeDocument/2006/relationships/image" Target="../media/image19.png"/><Relationship Id="rId9"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1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slide" Target="slide3.xml"/><Relationship Id="rId9" Type="http://schemas.openxmlformats.org/officeDocument/2006/relationships/image" Target="../media/image29.png"/><Relationship Id="rId1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8.png"/><Relationship Id="rId7"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19.png"/><Relationship Id="rId4" Type="http://schemas.openxmlformats.org/officeDocument/2006/relationships/slide" Target="slide47.xml"/></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image" Target="../media/image88.png"/><Relationship Id="rId4" Type="http://schemas.openxmlformats.org/officeDocument/2006/relationships/image" Target="../media/image19.png"/><Relationship Id="rId9"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slide" Target="slide56.xml"/><Relationship Id="rId5" Type="http://schemas.openxmlformats.org/officeDocument/2006/relationships/slide" Target="slide3.xml"/><Relationship Id="rId10" Type="http://schemas.openxmlformats.org/officeDocument/2006/relationships/slide" Target="slide57.xml"/><Relationship Id="rId4" Type="http://schemas.openxmlformats.org/officeDocument/2006/relationships/image" Target="../media/image19.png"/><Relationship Id="rId9" Type="http://schemas.openxmlformats.org/officeDocument/2006/relationships/slide" Target="slide53.xml"/><Relationship Id="rId14" Type="http://schemas.openxmlformats.org/officeDocument/2006/relationships/image" Target="../media/image34.png"/></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52.xml"/><Relationship Id="rId4" Type="http://schemas.openxmlformats.org/officeDocument/2006/relationships/image" Target="../media/image19.png"/><Relationship Id="rId9" Type="http://schemas.openxmlformats.org/officeDocument/2006/relationships/image" Target="../media/image49.png"/></Relationships>
</file>

<file path=ppt/slides/_rels/slide5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5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png"/><Relationship Id="rId3" Type="http://schemas.openxmlformats.org/officeDocument/2006/relationships/image" Target="../media/image48.jpg"/><Relationship Id="rId7" Type="http://schemas.openxmlformats.org/officeDocument/2006/relationships/slide" Target="slide6.xml"/><Relationship Id="rId12"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58.png"/><Relationship Id="rId5" Type="http://schemas.openxmlformats.org/officeDocument/2006/relationships/slide" Target="slide3.xml"/><Relationship Id="rId10" Type="http://schemas.openxmlformats.org/officeDocument/2006/relationships/slide" Target="slide36.xml"/><Relationship Id="rId4" Type="http://schemas.openxmlformats.org/officeDocument/2006/relationships/image" Target="../media/image19.png"/><Relationship Id="rId9" Type="http://schemas.openxmlformats.org/officeDocument/2006/relationships/image" Target="../media/image49.png"/></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jpg"/><Relationship Id="rId7" Type="http://schemas.openxmlformats.org/officeDocument/2006/relationships/image" Target="../media/image90.png"/><Relationship Id="rId12" Type="http://schemas.microsoft.com/office/2007/relationships/hdphoto" Target="../media/hdphoto1.wdp"/><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67.png"/><Relationship Id="rId11" Type="http://schemas.openxmlformats.org/officeDocument/2006/relationships/image" Target="../media/image93.png"/><Relationship Id="rId5" Type="http://schemas.openxmlformats.org/officeDocument/2006/relationships/slide" Target="slide17.xml"/><Relationship Id="rId10" Type="http://schemas.openxmlformats.org/officeDocument/2006/relationships/image" Target="../media/image2.png"/><Relationship Id="rId4" Type="http://schemas.openxmlformats.org/officeDocument/2006/relationships/slide" Target="slide52.xml"/><Relationship Id="rId9" Type="http://schemas.openxmlformats.org/officeDocument/2006/relationships/image" Target="../media/image92.png"/></Relationships>
</file>

<file path=ppt/slides/_rels/slide5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8.jpg"/><Relationship Id="rId7" Type="http://schemas.openxmlformats.org/officeDocument/2006/relationships/slide" Target="slide6.xml"/><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slide" Target="slide3.xml"/><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49.png"/></Relationships>
</file>

<file path=ppt/slides/_rels/slide5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7.png"/><Relationship Id="rId3" Type="http://schemas.openxmlformats.org/officeDocument/2006/relationships/slide" Target="slide3.xml"/><Relationship Id="rId7" Type="http://schemas.openxmlformats.org/officeDocument/2006/relationships/image" Target="../media/image96.png"/><Relationship Id="rId12" Type="http://schemas.openxmlformats.org/officeDocument/2006/relationships/slide" Target="slide6.xml"/><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95.png"/><Relationship Id="rId11" Type="http://schemas.openxmlformats.org/officeDocument/2006/relationships/image" Target="../media/image2.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1.png"/><Relationship Id="rId9" Type="http://schemas.openxmlformats.org/officeDocument/2006/relationships/image" Target="../media/image98.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3.xml"/><Relationship Id="rId7" Type="http://schemas.openxmlformats.org/officeDocument/2006/relationships/slide" Target="slide6.xml"/><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00.jpeg"/><Relationship Id="rId4" Type="http://schemas.openxmlformats.org/officeDocument/2006/relationships/image" Target="../media/image1.png"/><Relationship Id="rId9" Type="http://schemas.openxmlformats.org/officeDocument/2006/relationships/image" Target="../media/image34.png"/></Relationships>
</file>

<file path=ppt/slides/_rels/slide6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7.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slide" Target="slide6.xml"/><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104.png"/><Relationship Id="rId11" Type="http://schemas.openxmlformats.org/officeDocument/2006/relationships/image" Target="../media/image2.png"/><Relationship Id="rId5" Type="http://schemas.openxmlformats.org/officeDocument/2006/relationships/image" Target="../media/image103.png"/><Relationship Id="rId10" Type="http://schemas.openxmlformats.org/officeDocument/2006/relationships/image" Target="../media/image1.png"/><Relationship Id="rId4" Type="http://schemas.openxmlformats.org/officeDocument/2006/relationships/image" Target="../media/image102.png"/><Relationship Id="rId9" Type="http://schemas.openxmlformats.org/officeDocument/2006/relationships/slide" Target="slide3.xml"/><Relationship Id="rId14" Type="http://schemas.openxmlformats.org/officeDocument/2006/relationships/image" Target="../media/image34.png"/></Relationships>
</file>

<file path=ppt/slides/_rels/slide6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slide" Target="slide3.xml"/></Relationships>
</file>

<file path=ppt/slides/_rels/slide6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6.xml"/><Relationship Id="rId7" Type="http://schemas.openxmlformats.org/officeDocument/2006/relationships/slide" Target="slide17.xml"/><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slide" Target="slide3.xml"/><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39.png"/><Relationship Id="rId12"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1.png"/><Relationship Id="rId5" Type="http://schemas.openxmlformats.org/officeDocument/2006/relationships/image" Target="../media/image37.png"/><Relationship Id="rId15" Type="http://schemas.openxmlformats.org/officeDocument/2006/relationships/image" Target="../media/image34.png"/><Relationship Id="rId10" Type="http://schemas.openxmlformats.org/officeDocument/2006/relationships/slide" Target="slide3.xml"/><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1.png"/><Relationship Id="rId4" Type="http://schemas.openxmlformats.org/officeDocument/2006/relationships/slide" Target="slide3.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1.png"/><Relationship Id="rId4" Type="http://schemas.openxmlformats.org/officeDocument/2006/relationships/slide" Target="slide3.xml"/><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43500" y="697050"/>
            <a:ext cx="3609900" cy="24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a:t>
            </a:r>
            <a:endParaRPr sz="6900" b="1">
              <a:latin typeface="Amatic SC"/>
              <a:ea typeface="Amatic SC"/>
              <a:cs typeface="Amatic SC"/>
              <a:sym typeface="Amatic SC"/>
            </a:endParaRPr>
          </a:p>
        </p:txBody>
      </p:sp>
      <p:sp>
        <p:nvSpPr>
          <p:cNvPr id="56" name="Google Shape;56;p13"/>
          <p:cNvSpPr txBox="1"/>
          <p:nvPr/>
        </p:nvSpPr>
        <p:spPr>
          <a:xfrm>
            <a:off x="5422175" y="34412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rPr>
              <a:t>Today is           Group 5 of 5.</a:t>
            </a:r>
            <a:endParaRPr sz="3300">
              <a:solidFill>
                <a:srgbClr val="FFFFFF"/>
              </a:solidFill>
            </a:endParaRPr>
          </a:p>
        </p:txBody>
      </p:sp>
      <p:sp>
        <p:nvSpPr>
          <p:cNvPr id="5" name="TextBox 4">
            <a:extLst>
              <a:ext uri="{FF2B5EF4-FFF2-40B4-BE49-F238E27FC236}">
                <a16:creationId xmlns:a16="http://schemas.microsoft.com/office/drawing/2014/main" id="{01FEA936-9BED-4169-9C00-EE02AFE8957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BFD00975-C670-4B49-AC62-8726CFB7B319}"/>
              </a:ext>
            </a:extLst>
          </p:cNvPr>
          <p:cNvPicPr>
            <a:picLocks noChangeAspect="1"/>
          </p:cNvPicPr>
          <p:nvPr/>
        </p:nvPicPr>
        <p:blipFill>
          <a:blip r:embed="rId4"/>
          <a:stretch>
            <a:fillRect/>
          </a:stretch>
        </p:blipFill>
        <p:spPr>
          <a:xfrm>
            <a:off x="8692923" y="4886650"/>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0"/>
          <p:cNvPicPr preferRelativeResize="0"/>
          <p:nvPr/>
        </p:nvPicPr>
        <p:blipFill>
          <a:blip r:embed="rId3">
            <a:alphaModFix/>
          </a:blip>
          <a:stretch>
            <a:fillRect/>
          </a:stretch>
        </p:blipFill>
        <p:spPr>
          <a:xfrm>
            <a:off x="1870256" y="0"/>
            <a:ext cx="5354889" cy="5043055"/>
          </a:xfrm>
          <a:prstGeom prst="rect">
            <a:avLst/>
          </a:prstGeom>
          <a:noFill/>
          <a:ln>
            <a:noFill/>
          </a:ln>
        </p:spPr>
      </p:pic>
      <p:sp>
        <p:nvSpPr>
          <p:cNvPr id="147" name="Google Shape;147;p20"/>
          <p:cNvSpPr txBox="1"/>
          <p:nvPr/>
        </p:nvSpPr>
        <p:spPr>
          <a:xfrm>
            <a:off x="671725" y="452950"/>
            <a:ext cx="2782500" cy="10731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800" b="1">
                <a:solidFill>
                  <a:srgbClr val="FFFFFF"/>
                </a:solidFill>
                <a:latin typeface="Amatic SC"/>
                <a:ea typeface="Amatic SC"/>
                <a:cs typeface="Amatic SC"/>
                <a:sym typeface="Amatic SC"/>
              </a:rPr>
              <a:t>Deep Breaths</a:t>
            </a:r>
            <a:endParaRPr sz="5800" b="1">
              <a:solidFill>
                <a:srgbClr val="FFFFFF"/>
              </a:solidFill>
              <a:latin typeface="Amatic SC"/>
              <a:ea typeface="Amatic SC"/>
              <a:cs typeface="Amatic SC"/>
              <a:sym typeface="Amatic SC"/>
            </a:endParaRPr>
          </a:p>
        </p:txBody>
      </p:sp>
      <p:pic>
        <p:nvPicPr>
          <p:cNvPr id="148" name="Google Shape;148;p20">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49" name="Google Shape;149;p20">
            <a:hlinkClick r:id="rId6" action="ppaction://hlinksldjump"/>
          </p:cNvPr>
          <p:cNvPicPr preferRelativeResize="0"/>
          <p:nvPr/>
        </p:nvPicPr>
        <p:blipFill>
          <a:blip r:embed="rId7"/>
          <a:stretch>
            <a:fillRect/>
          </a:stretch>
        </p:blipFill>
        <p:spPr>
          <a:xfrm rot="-398067">
            <a:off x="19924" y="4709462"/>
            <a:ext cx="780525" cy="390262"/>
          </a:xfrm>
          <a:prstGeom prst="rect">
            <a:avLst/>
          </a:prstGeom>
          <a:noFill/>
          <a:ln>
            <a:noFill/>
          </a:ln>
        </p:spPr>
      </p:pic>
      <p:sp>
        <p:nvSpPr>
          <p:cNvPr id="6" name="TextBox 5">
            <a:extLst>
              <a:ext uri="{FF2B5EF4-FFF2-40B4-BE49-F238E27FC236}">
                <a16:creationId xmlns:a16="http://schemas.microsoft.com/office/drawing/2014/main" id="{AFFC8E29-5B1B-47EA-B72C-ADCA3F20A5F3}"/>
              </a:ext>
            </a:extLst>
          </p:cNvPr>
          <p:cNvSpPr txBox="1"/>
          <p:nvPr/>
        </p:nvSpPr>
        <p:spPr>
          <a:xfrm>
            <a:off x="5502901" y="4871768"/>
            <a:ext cx="3250499" cy="246221"/>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7" name="Picture 6">
            <a:extLst>
              <a:ext uri="{FF2B5EF4-FFF2-40B4-BE49-F238E27FC236}">
                <a16:creationId xmlns:a16="http://schemas.microsoft.com/office/drawing/2014/main" id="{7169A6AE-5A79-4C1D-A317-BDF46E2637CB}"/>
              </a:ext>
            </a:extLst>
          </p:cNvPr>
          <p:cNvPicPr>
            <a:picLocks noChangeAspect="1"/>
          </p:cNvPicPr>
          <p:nvPr/>
        </p:nvPicPr>
        <p:blipFill>
          <a:blip r:embed="rId8"/>
          <a:stretch>
            <a:fillRect/>
          </a:stretch>
        </p:blipFill>
        <p:spPr>
          <a:xfrm>
            <a:off x="8692923" y="4886650"/>
            <a:ext cx="451077" cy="233910"/>
          </a:xfrm>
          <a:prstGeom prst="rect">
            <a:avLst/>
          </a:prstGeom>
        </p:spPr>
      </p:pic>
      <p:sp>
        <p:nvSpPr>
          <p:cNvPr id="10" name="Rectangle 9">
            <a:extLst>
              <a:ext uri="{FF2B5EF4-FFF2-40B4-BE49-F238E27FC236}">
                <a16:creationId xmlns:a16="http://schemas.microsoft.com/office/drawing/2014/main" id="{22B949C1-80DA-4604-BFEE-DBEDA56B8ECC}"/>
              </a:ext>
            </a:extLst>
          </p:cNvPr>
          <p:cNvSpPr/>
          <p:nvPr/>
        </p:nvSpPr>
        <p:spPr>
          <a:xfrm>
            <a:off x="5147029" y="4619077"/>
            <a:ext cx="2155848" cy="338554"/>
          </a:xfrm>
          <a:prstGeom prst="rect">
            <a:avLst/>
          </a:prstGeom>
        </p:spPr>
        <p:txBody>
          <a:bodyPr wrap="square">
            <a:spAutoFit/>
          </a:bodyPr>
          <a:lstStyle/>
          <a:p>
            <a:r>
              <a:rPr lang="en-US" sz="800" dirty="0">
                <a:solidFill>
                  <a:schemeClr val="bg1"/>
                </a:solidFill>
              </a:rPr>
              <a:t>STRAUS, S. (2013). </a:t>
            </a:r>
            <a:r>
              <a:rPr lang="en-US" sz="800" i="1" dirty="0">
                <a:solidFill>
                  <a:schemeClr val="bg1"/>
                </a:solidFill>
              </a:rPr>
              <a:t>HEALING DAYS</a:t>
            </a:r>
            <a:r>
              <a:rPr lang="en-US" sz="800" dirty="0">
                <a:solidFill>
                  <a:schemeClr val="bg1"/>
                </a:solidFill>
              </a:rPr>
              <a:t>. MAGINATION Press.</a:t>
            </a:r>
          </a:p>
        </p:txBody>
      </p:sp>
      <p:pic>
        <p:nvPicPr>
          <p:cNvPr id="9" name="Picture 8">
            <a:hlinkClick r:id="rId6" action="ppaction://hlinksldjump"/>
            <a:extLst>
              <a:ext uri="{FF2B5EF4-FFF2-40B4-BE49-F238E27FC236}">
                <a16:creationId xmlns:a16="http://schemas.microsoft.com/office/drawing/2014/main" id="{86068E7F-A21D-4396-9800-14A32EB219D6}"/>
              </a:ext>
            </a:extLst>
          </p:cNvPr>
          <p:cNvPicPr>
            <a:picLocks noChangeAspect="1"/>
          </p:cNvPicPr>
          <p:nvPr/>
        </p:nvPicPr>
        <p:blipFill>
          <a:blip r:embed="rId9"/>
          <a:stretch>
            <a:fillRect/>
          </a:stretch>
        </p:blipFill>
        <p:spPr>
          <a:xfrm flipH="1">
            <a:off x="59086" y="4221411"/>
            <a:ext cx="319275" cy="5173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p:nvPr/>
        </p:nvSpPr>
        <p:spPr>
          <a:xfrm>
            <a:off x="362575" y="360600"/>
            <a:ext cx="8617800" cy="4422300"/>
          </a:xfrm>
          <a:prstGeom prst="rect">
            <a:avLst/>
          </a:prstGeom>
          <a:noFill/>
          <a:ln>
            <a:noFill/>
          </a:ln>
        </p:spPr>
        <p:txBody>
          <a:bodyPr spcFirstLastPara="1" wrap="square" lIns="91425" tIns="91425" rIns="91425" bIns="91425" anchor="t" anchorCtr="0">
            <a:noAutofit/>
          </a:bodyPr>
          <a:lstStyle/>
          <a:p>
            <a:pPr marL="2743200" lvl="0" indent="457200" algn="l" rtl="0">
              <a:lnSpc>
                <a:spcPct val="169545"/>
              </a:lnSpc>
              <a:spcBef>
                <a:spcPts val="1200"/>
              </a:spcBef>
              <a:spcAft>
                <a:spcPts val="0"/>
              </a:spcAft>
              <a:buNone/>
            </a:pPr>
            <a:r>
              <a:rPr lang="en" sz="1600" b="1">
                <a:solidFill>
                  <a:schemeClr val="dk1"/>
                </a:solidFill>
              </a:rPr>
              <a:t>Breathing is the most efficient and helpful way to</a:t>
            </a:r>
            <a:endParaRPr sz="1600" b="1">
              <a:solidFill>
                <a:schemeClr val="dk1"/>
              </a:solidFill>
            </a:endParaRPr>
          </a:p>
          <a:p>
            <a:pPr marL="0" lvl="0" indent="0" algn="l" rtl="0">
              <a:lnSpc>
                <a:spcPct val="169545"/>
              </a:lnSpc>
              <a:spcBef>
                <a:spcPts val="1200"/>
              </a:spcBef>
              <a:spcAft>
                <a:spcPts val="0"/>
              </a:spcAft>
              <a:buNone/>
            </a:pPr>
            <a:r>
              <a:rPr lang="en" sz="1600" b="1">
                <a:solidFill>
                  <a:schemeClr val="dk1"/>
                </a:solidFill>
              </a:rPr>
              <a:t>calm our bodies down when we feel stress, fear, sadness, or anger. Breathing in specific ways actually tricks our brain into thinking we are at rest, and our body (our lungs and heart) follow the brain’s lead. Power breathing for 15-30 seconds can calm our bodies down without anyone else even having to know.</a:t>
            </a:r>
            <a:endParaRPr sz="1600" b="1">
              <a:solidFill>
                <a:schemeClr val="dk1"/>
              </a:solidFill>
            </a:endParaRPr>
          </a:p>
          <a:p>
            <a:pPr marL="457200" lvl="0" indent="-330200" algn="l" rtl="0">
              <a:lnSpc>
                <a:spcPct val="115000"/>
              </a:lnSpc>
              <a:spcBef>
                <a:spcPts val="1200"/>
              </a:spcBef>
              <a:spcAft>
                <a:spcPts val="0"/>
              </a:spcAft>
              <a:buClr>
                <a:schemeClr val="dk1"/>
              </a:buClr>
              <a:buSzPts val="1600"/>
              <a:buAutoNum type="arabicPeriod"/>
            </a:pPr>
            <a:r>
              <a:rPr lang="en" sz="1600">
                <a:solidFill>
                  <a:schemeClr val="dk1"/>
                </a:solidFill>
              </a:rPr>
              <a:t>Put a hand on your chest and one on your stomach.</a:t>
            </a:r>
            <a:endParaRPr sz="1600">
              <a:solidFill>
                <a:schemeClr val="dk1"/>
              </a:solidFill>
            </a:endParaRPr>
          </a:p>
          <a:p>
            <a:pPr marL="457200" marR="749300" lvl="0" indent="-317500" algn="l" rtl="0">
              <a:lnSpc>
                <a:spcPct val="107000"/>
              </a:lnSpc>
              <a:spcBef>
                <a:spcPts val="0"/>
              </a:spcBef>
              <a:spcAft>
                <a:spcPts val="0"/>
              </a:spcAft>
              <a:buClr>
                <a:schemeClr val="dk1"/>
              </a:buClr>
              <a:buSzPts val="1400"/>
              <a:buAutoNum type="arabicPeriod"/>
            </a:pPr>
            <a:r>
              <a:rPr lang="en" sz="1600">
                <a:solidFill>
                  <a:schemeClr val="dk1"/>
                </a:solidFill>
              </a:rPr>
              <a:t>Breathe in through your nose for 4 seconds. Focus on breathing as steadily as possible and fill your lungs and stomach as much as you can.</a:t>
            </a:r>
            <a:endParaRPr sz="1600">
              <a:solidFill>
                <a:schemeClr val="dk1"/>
              </a:solidFill>
            </a:endParaRPr>
          </a:p>
          <a:p>
            <a:pPr marL="457200" marR="1308100" lvl="0" indent="-317500" algn="l" rtl="0">
              <a:lnSpc>
                <a:spcPct val="107000"/>
              </a:lnSpc>
              <a:spcBef>
                <a:spcPts val="0"/>
              </a:spcBef>
              <a:spcAft>
                <a:spcPts val="0"/>
              </a:spcAft>
              <a:buClr>
                <a:schemeClr val="dk1"/>
              </a:buClr>
              <a:buSzPts val="1400"/>
              <a:buAutoNum type="arabicPeriod"/>
            </a:pPr>
            <a:r>
              <a:rPr lang="en" sz="1600">
                <a:solidFill>
                  <a:schemeClr val="dk1"/>
                </a:solidFill>
              </a:rPr>
              <a:t>Breathe slowly and consistently out of your mouth for 8 full seconds.</a:t>
            </a:r>
            <a:endParaRPr sz="1600">
              <a:solidFill>
                <a:schemeClr val="dk1"/>
              </a:solidFill>
            </a:endParaRPr>
          </a:p>
          <a:p>
            <a:pPr marL="457200" lvl="0" indent="-330200" algn="l" rtl="0">
              <a:spcBef>
                <a:spcPts val="0"/>
              </a:spcBef>
              <a:spcAft>
                <a:spcPts val="0"/>
              </a:spcAft>
              <a:buClr>
                <a:schemeClr val="dk1"/>
              </a:buClr>
              <a:buSzPts val="1600"/>
              <a:buAutoNum type="arabicPeriod"/>
            </a:pPr>
            <a:r>
              <a:rPr lang="en" sz="1600">
                <a:solidFill>
                  <a:schemeClr val="dk1"/>
                </a:solidFill>
              </a:rPr>
              <a:t>Repeat this step 3-4 times to calm your body down.</a:t>
            </a:r>
            <a:endParaRPr/>
          </a:p>
        </p:txBody>
      </p:sp>
      <p:sp>
        <p:nvSpPr>
          <p:cNvPr id="155" name="Google Shape;155;p21"/>
          <p:cNvSpPr txBox="1"/>
          <p:nvPr/>
        </p:nvSpPr>
        <p:spPr>
          <a:xfrm>
            <a:off x="513600" y="4456200"/>
            <a:ext cx="8179800" cy="573900"/>
          </a:xfrm>
          <a:prstGeom prst="rect">
            <a:avLst/>
          </a:prstGeom>
          <a:noFill/>
          <a:ln>
            <a:noFill/>
          </a:ln>
        </p:spPr>
        <p:txBody>
          <a:bodyPr spcFirstLastPara="1" wrap="square" lIns="91425" tIns="91425" rIns="91425" bIns="91425" anchor="t" anchorCtr="0">
            <a:noAutofit/>
          </a:bodyPr>
          <a:lstStyle/>
          <a:p>
            <a:pPr marL="762000" marR="736600" lvl="0" indent="0" algn="ctr" rtl="0">
              <a:lnSpc>
                <a:spcPct val="107000"/>
              </a:lnSpc>
              <a:spcBef>
                <a:spcPts val="0"/>
              </a:spcBef>
              <a:spcAft>
                <a:spcPts val="0"/>
              </a:spcAft>
              <a:buNone/>
            </a:pPr>
            <a:r>
              <a:rPr lang="en" sz="1100" b="1">
                <a:solidFill>
                  <a:schemeClr val="dk1"/>
                </a:solidFill>
              </a:rPr>
              <a:t>**To put our body back at rest, we have to breathe at a ratio of 1:2, which means                                  that however long we breathe in, we need to breathe out for twice as long**</a:t>
            </a:r>
            <a:endParaRPr sz="1100" b="1">
              <a:solidFill>
                <a:schemeClr val="dk1"/>
              </a:solidFill>
            </a:endParaRPr>
          </a:p>
        </p:txBody>
      </p:sp>
      <p:pic>
        <p:nvPicPr>
          <p:cNvPr id="156" name="Google Shape;156;p21">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157" name="Google Shape;157;p21"/>
          <p:cNvSpPr txBox="1"/>
          <p:nvPr/>
        </p:nvSpPr>
        <p:spPr>
          <a:xfrm>
            <a:off x="649000" y="203725"/>
            <a:ext cx="2782500" cy="725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rgbClr val="FFFFFF"/>
                </a:solidFill>
                <a:latin typeface="Amatic SC"/>
                <a:ea typeface="Amatic SC"/>
                <a:cs typeface="Amatic SC"/>
                <a:sym typeface="Amatic SC"/>
              </a:rPr>
              <a:t>Power breaths</a:t>
            </a:r>
            <a:endParaRPr sz="4200" b="1">
              <a:solidFill>
                <a:srgbClr val="FFFFFF"/>
              </a:solidFill>
              <a:latin typeface="Amatic SC"/>
              <a:ea typeface="Amatic SC"/>
              <a:cs typeface="Amatic SC"/>
              <a:sym typeface="Amatic SC"/>
            </a:endParaRPr>
          </a:p>
        </p:txBody>
      </p:sp>
      <p:pic>
        <p:nvPicPr>
          <p:cNvPr id="158" name="Google Shape;158;p21">
            <a:hlinkClick r:id="rId5" action="ppaction://hlinksldjump"/>
          </p:cNvPr>
          <p:cNvPicPr preferRelativeResize="0"/>
          <p:nvPr/>
        </p:nvPicPr>
        <p:blipFill>
          <a:blip r:embed="rId6"/>
          <a:stretch>
            <a:fillRect/>
          </a:stretch>
        </p:blipFill>
        <p:spPr>
          <a:xfrm rot="-398067">
            <a:off x="63649" y="4709462"/>
            <a:ext cx="780525" cy="390262"/>
          </a:xfrm>
          <a:prstGeom prst="rect">
            <a:avLst/>
          </a:prstGeom>
          <a:noFill/>
          <a:ln>
            <a:noFill/>
          </a:ln>
        </p:spPr>
      </p:pic>
      <p:sp>
        <p:nvSpPr>
          <p:cNvPr id="7" name="TextBox 6">
            <a:extLst>
              <a:ext uri="{FF2B5EF4-FFF2-40B4-BE49-F238E27FC236}">
                <a16:creationId xmlns:a16="http://schemas.microsoft.com/office/drawing/2014/main" id="{7C5C0498-FDAA-4E68-BF02-0E522AC36575}"/>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19747ED1-1D4D-4634-93EC-ED50A39A01EA}"/>
              </a:ext>
            </a:extLst>
          </p:cNvPr>
          <p:cNvPicPr>
            <a:picLocks noChangeAspect="1"/>
          </p:cNvPicPr>
          <p:nvPr/>
        </p:nvPicPr>
        <p:blipFill>
          <a:blip r:embed="rId7"/>
          <a:stretch>
            <a:fillRect/>
          </a:stretch>
        </p:blipFill>
        <p:spPr>
          <a:xfrm>
            <a:off x="8692923" y="4886650"/>
            <a:ext cx="451077" cy="233910"/>
          </a:xfrm>
          <a:prstGeom prst="rect">
            <a:avLst/>
          </a:prstGeom>
        </p:spPr>
      </p:pic>
      <p:pic>
        <p:nvPicPr>
          <p:cNvPr id="9" name="Picture 8">
            <a:hlinkClick r:id="rId5" action="ppaction://hlinksldjump"/>
            <a:extLst>
              <a:ext uri="{FF2B5EF4-FFF2-40B4-BE49-F238E27FC236}">
                <a16:creationId xmlns:a16="http://schemas.microsoft.com/office/drawing/2014/main" id="{24A1886A-BB17-4B96-A3BC-6A4F4AC86D09}"/>
              </a:ext>
            </a:extLst>
          </p:cNvPr>
          <p:cNvPicPr>
            <a:picLocks noChangeAspect="1"/>
          </p:cNvPicPr>
          <p:nvPr/>
        </p:nvPicPr>
        <p:blipFill>
          <a:blip r:embed="rId8"/>
          <a:stretch>
            <a:fillRect/>
          </a:stretch>
        </p:blipFill>
        <p:spPr>
          <a:xfrm flipH="1">
            <a:off x="59086" y="4221411"/>
            <a:ext cx="319275" cy="5173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Google Shape;164;p22">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165" name="Google Shape;165;p22"/>
          <p:cNvSpPr txBox="1"/>
          <p:nvPr/>
        </p:nvSpPr>
        <p:spPr>
          <a:xfrm>
            <a:off x="528200" y="249025"/>
            <a:ext cx="2782500" cy="2031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800" b="1">
                <a:solidFill>
                  <a:srgbClr val="FFFFFF"/>
                </a:solidFill>
                <a:latin typeface="Amatic SC"/>
                <a:ea typeface="Amatic SC"/>
                <a:cs typeface="Amatic SC"/>
                <a:sym typeface="Amatic SC"/>
              </a:rPr>
              <a:t>Muscle Relaxers</a:t>
            </a:r>
            <a:endParaRPr sz="5800" b="1">
              <a:solidFill>
                <a:srgbClr val="FFFFFF"/>
              </a:solidFill>
              <a:latin typeface="Amatic SC"/>
              <a:ea typeface="Amatic SC"/>
              <a:cs typeface="Amatic SC"/>
              <a:sym typeface="Amatic SC"/>
            </a:endParaRPr>
          </a:p>
        </p:txBody>
      </p:sp>
      <p:pic>
        <p:nvPicPr>
          <p:cNvPr id="166" name="Google Shape;166;p22">
            <a:hlinkClick r:id="rId5" action="ppaction://hlinksldjump"/>
          </p:cNvPr>
          <p:cNvPicPr preferRelativeResize="0"/>
          <p:nvPr/>
        </p:nvPicPr>
        <p:blipFill>
          <a:blip r:embed="rId6"/>
          <a:stretch>
            <a:fillRect/>
          </a:stretch>
        </p:blipFill>
        <p:spPr>
          <a:xfrm rot="-398067">
            <a:off x="19924" y="4709462"/>
            <a:ext cx="780525" cy="390262"/>
          </a:xfrm>
          <a:prstGeom prst="rect">
            <a:avLst/>
          </a:prstGeom>
          <a:noFill/>
          <a:ln>
            <a:noFill/>
          </a:ln>
        </p:spPr>
      </p:pic>
      <p:pic>
        <p:nvPicPr>
          <p:cNvPr id="2" name="Picture 1"/>
          <p:cNvPicPr>
            <a:picLocks noChangeAspect="1"/>
          </p:cNvPicPr>
          <p:nvPr/>
        </p:nvPicPr>
        <p:blipFill rotWithShape="1">
          <a:blip r:embed="rId7"/>
          <a:srcRect l="50921" t="25116" r="20395" b="9621"/>
          <a:stretch/>
        </p:blipFill>
        <p:spPr>
          <a:xfrm>
            <a:off x="3706821" y="234616"/>
            <a:ext cx="3835616" cy="4908884"/>
          </a:xfrm>
          <a:prstGeom prst="rect">
            <a:avLst/>
          </a:prstGeom>
        </p:spPr>
      </p:pic>
      <p:sp>
        <p:nvSpPr>
          <p:cNvPr id="6" name="TextBox 5">
            <a:extLst>
              <a:ext uri="{FF2B5EF4-FFF2-40B4-BE49-F238E27FC236}">
                <a16:creationId xmlns:a16="http://schemas.microsoft.com/office/drawing/2014/main" id="{B54C1E81-78A6-4FC4-8488-BE7046100DFC}"/>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F5F3E53C-8551-4F92-A942-13058B3C3095}"/>
              </a:ext>
            </a:extLst>
          </p:cNvPr>
          <p:cNvPicPr>
            <a:picLocks noChangeAspect="1"/>
          </p:cNvPicPr>
          <p:nvPr/>
        </p:nvPicPr>
        <p:blipFill>
          <a:blip r:embed="rId8"/>
          <a:stretch>
            <a:fillRect/>
          </a:stretch>
        </p:blipFill>
        <p:spPr>
          <a:xfrm>
            <a:off x="8692923" y="4886650"/>
            <a:ext cx="451077" cy="233910"/>
          </a:xfrm>
          <a:prstGeom prst="rect">
            <a:avLst/>
          </a:prstGeom>
        </p:spPr>
      </p:pic>
      <p:pic>
        <p:nvPicPr>
          <p:cNvPr id="8" name="Picture 7">
            <a:hlinkClick r:id="rId5" action="ppaction://hlinksldjump"/>
            <a:extLst>
              <a:ext uri="{FF2B5EF4-FFF2-40B4-BE49-F238E27FC236}">
                <a16:creationId xmlns:a16="http://schemas.microsoft.com/office/drawing/2014/main" id="{02D45559-F9E5-47D6-AFE7-43F96E92753A}"/>
              </a:ext>
            </a:extLst>
          </p:cNvPr>
          <p:cNvPicPr>
            <a:picLocks noChangeAspect="1"/>
          </p:cNvPicPr>
          <p:nvPr/>
        </p:nvPicPr>
        <p:blipFill>
          <a:blip r:embed="rId9"/>
          <a:stretch>
            <a:fillRect/>
          </a:stretch>
        </p:blipFill>
        <p:spPr>
          <a:xfrm flipH="1">
            <a:off x="59086" y="4221411"/>
            <a:ext cx="319275" cy="51730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3"/>
          <p:cNvSpPr txBox="1"/>
          <p:nvPr/>
        </p:nvSpPr>
        <p:spPr>
          <a:xfrm>
            <a:off x="51825" y="0"/>
            <a:ext cx="9092100" cy="54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     Sit in a comfortable chair. Now imagine that you are piece of cooked spaghetti. Tighten both your fists and arms, squeeze your legs and stomach and make your whole body as stiff as possible, so that you can’t bend. Keep your whole body tense until you count to five. Now relax.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Pretend that you are now a piece of cooked spaghetti. Let your whole body become loose and floppy. Let go of all of the tension in your body. Relax your shoulders and stomach, take a deep breath, and let your body be as loose and floppy as cooked spaghetti. Which feels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become raw spaghetti again. Squeeze all the muscles in your body until you are as stiff as raw spaghetti. Even make your face tense – squeeze all the muscles in your mouth and forehead. Squeeze your shoulders up to your ears. Make fists with your hands. Squeeze your eyes shut and push your feet into the floor. Hold your body stiff like raw spaghetti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whole body. Go floppy like raw spaghetti. Relax your face, your shoulders, your stomach, your arms and your legs. Now which felt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Become the raw spaghetti one last time and tense your whole body from head to toe. Make every part of your body as tense and stiff as you can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body like raw spaghetti. It takes a lot of work to be as tense as raw spaghetti,                                              and can make you feel tired to do this all day. When you notice that your body is feeling stiff                                               or tense, don’t forget that you can make yourself feel like cooked spaghetti by relaxing the                              muscles in your body.</a:t>
            </a:r>
            <a:endParaRPr dirty="0"/>
          </a:p>
        </p:txBody>
      </p:sp>
      <p:pic>
        <p:nvPicPr>
          <p:cNvPr id="173" name="Google Shape;173;p23">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5" name="Picture 12"/>
          <p:cNvPicPr>
            <a:picLocks noChangeAspect="1" noChangeArrowheads="1"/>
          </p:cNvPicPr>
          <p:nvPr/>
        </p:nvPicPr>
        <p:blipFill>
          <a:blip r:embed="rId5"/>
          <a:stretch>
            <a:fillRect/>
          </a:stretch>
        </p:blipFill>
        <p:spPr bwMode="auto">
          <a:xfrm>
            <a:off x="7598334" y="3722949"/>
            <a:ext cx="1268575" cy="1044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A9C7BA-616A-44E7-B0DC-6163AE086CFA}"/>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1F2E338C-C619-496F-A485-431A292AD24B}"/>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8" name="Picture 7">
            <a:hlinkClick r:id="rId7" action="ppaction://hlinksldjump"/>
            <a:extLst>
              <a:ext uri="{FF2B5EF4-FFF2-40B4-BE49-F238E27FC236}">
                <a16:creationId xmlns:a16="http://schemas.microsoft.com/office/drawing/2014/main" id="{933D4E2E-F23A-4932-8DE9-1CF9DA96155B}"/>
              </a:ext>
            </a:extLst>
          </p:cNvPr>
          <p:cNvPicPr>
            <a:picLocks noChangeAspect="1"/>
          </p:cNvPicPr>
          <p:nvPr/>
        </p:nvPicPr>
        <p:blipFill>
          <a:blip r:embed="rId8"/>
          <a:stretch>
            <a:fillRect/>
          </a:stretch>
        </p:blipFill>
        <p:spPr>
          <a:xfrm flipH="1">
            <a:off x="1901235" y="4760014"/>
            <a:ext cx="233150" cy="377762"/>
          </a:xfrm>
          <a:prstGeom prst="rect">
            <a:avLst/>
          </a:prstGeom>
        </p:spPr>
      </p:pic>
      <p:pic>
        <p:nvPicPr>
          <p:cNvPr id="9" name="Google Shape;166;p22">
            <a:hlinkClick r:id="rId7" action="ppaction://hlinksldjump"/>
            <a:extLst>
              <a:ext uri="{FF2B5EF4-FFF2-40B4-BE49-F238E27FC236}">
                <a16:creationId xmlns:a16="http://schemas.microsoft.com/office/drawing/2014/main" id="{8D2806AD-56BC-4F73-B7A1-98704EBBABEF}"/>
              </a:ext>
            </a:extLst>
          </p:cNvPr>
          <p:cNvPicPr preferRelativeResize="0"/>
          <p:nvPr/>
        </p:nvPicPr>
        <p:blipFill>
          <a:blip r:embed="rId9"/>
          <a:stretch>
            <a:fillRect/>
          </a:stretch>
        </p:blipFill>
        <p:spPr>
          <a:xfrm rot="-398067">
            <a:off x="2219025" y="4835325"/>
            <a:ext cx="413704" cy="2271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9" name="Google Shape;179;p24">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81" name="Google Shape;181;p24">
            <a:hlinkClick r:id="rId5" action="ppaction://hlinksldjump"/>
          </p:cNvPr>
          <p:cNvPicPr preferRelativeResize="0"/>
          <p:nvPr/>
        </p:nvPicPr>
        <p:blipFill>
          <a:blip r:embed="rId6"/>
          <a:stretch>
            <a:fillRect/>
          </a:stretch>
        </p:blipFill>
        <p:spPr>
          <a:xfrm rot="-398067">
            <a:off x="19924" y="4751487"/>
            <a:ext cx="780525" cy="390262"/>
          </a:xfrm>
          <a:prstGeom prst="rect">
            <a:avLst/>
          </a:prstGeom>
          <a:noFill/>
          <a:ln>
            <a:noFill/>
          </a:ln>
        </p:spPr>
      </p:pic>
      <p:sp>
        <p:nvSpPr>
          <p:cNvPr id="24" name="TextBox 23">
            <a:extLst>
              <a:ext uri="{FF2B5EF4-FFF2-40B4-BE49-F238E27FC236}">
                <a16:creationId xmlns:a16="http://schemas.microsoft.com/office/drawing/2014/main" id="{667B5D55-BF6B-41E3-B6CE-692EF6DDED8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6" name="Picture 25">
            <a:extLst>
              <a:ext uri="{FF2B5EF4-FFF2-40B4-BE49-F238E27FC236}">
                <a16:creationId xmlns:a16="http://schemas.microsoft.com/office/drawing/2014/main" id="{00BE64F3-8960-4BF5-B9C6-E60C44EF3E53}"/>
              </a:ext>
            </a:extLst>
          </p:cNvPr>
          <p:cNvPicPr>
            <a:picLocks noChangeAspect="1"/>
          </p:cNvPicPr>
          <p:nvPr/>
        </p:nvPicPr>
        <p:blipFill>
          <a:blip r:embed="rId7"/>
          <a:stretch>
            <a:fillRect/>
          </a:stretch>
        </p:blipFill>
        <p:spPr>
          <a:xfrm>
            <a:off x="8692923" y="4886650"/>
            <a:ext cx="451077" cy="233910"/>
          </a:xfrm>
          <a:prstGeom prst="rect">
            <a:avLst/>
          </a:prstGeom>
        </p:spPr>
      </p:pic>
      <p:sp>
        <p:nvSpPr>
          <p:cNvPr id="31" name="Google Shape;165;p22">
            <a:extLst>
              <a:ext uri="{FF2B5EF4-FFF2-40B4-BE49-F238E27FC236}">
                <a16:creationId xmlns:a16="http://schemas.microsoft.com/office/drawing/2014/main" id="{49DFD7FD-EB1D-4F50-934E-24D87D086002}"/>
              </a:ext>
            </a:extLst>
          </p:cNvPr>
          <p:cNvSpPr txBox="1"/>
          <p:nvPr/>
        </p:nvSpPr>
        <p:spPr>
          <a:xfrm>
            <a:off x="410186" y="448165"/>
            <a:ext cx="2782500" cy="137842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FFFFFF"/>
                </a:solidFill>
                <a:latin typeface="Amatic SC"/>
                <a:ea typeface="Amatic SC"/>
                <a:cs typeface="Amatic SC"/>
                <a:sym typeface="Amatic SC"/>
              </a:rPr>
              <a:t>5 </a:t>
            </a:r>
            <a:r>
              <a:rPr lang="en-US" sz="3600" b="1" dirty="0">
                <a:solidFill>
                  <a:srgbClr val="FFFFFF"/>
                </a:solidFill>
                <a:latin typeface="Amatic SC"/>
                <a:ea typeface="Amatic SC"/>
                <a:cs typeface="Amatic SC"/>
                <a:sym typeface="Amatic SC"/>
              </a:rPr>
              <a:t>Senses </a:t>
            </a:r>
            <a:r>
              <a:rPr lang="en" sz="3600" b="1" dirty="0">
                <a:solidFill>
                  <a:srgbClr val="FFFFFF"/>
                </a:solidFill>
                <a:latin typeface="Amatic SC"/>
                <a:ea typeface="Amatic SC"/>
                <a:cs typeface="Amatic SC"/>
                <a:sym typeface="Amatic SC"/>
              </a:rPr>
              <a:t>Grounding</a:t>
            </a:r>
            <a:endParaRPr sz="3600" b="1" dirty="0">
              <a:solidFill>
                <a:srgbClr val="FFFFFF"/>
              </a:solidFill>
              <a:latin typeface="Amatic SC"/>
              <a:ea typeface="Amatic SC"/>
              <a:cs typeface="Amatic SC"/>
              <a:sym typeface="Amatic SC"/>
            </a:endParaRPr>
          </a:p>
        </p:txBody>
      </p:sp>
      <p:grpSp>
        <p:nvGrpSpPr>
          <p:cNvPr id="32" name="Group 31">
            <a:extLst>
              <a:ext uri="{FF2B5EF4-FFF2-40B4-BE49-F238E27FC236}">
                <a16:creationId xmlns:a16="http://schemas.microsoft.com/office/drawing/2014/main" id="{9BE283EE-6343-4279-B0C7-00358F82237A}"/>
              </a:ext>
            </a:extLst>
          </p:cNvPr>
          <p:cNvGrpSpPr/>
          <p:nvPr/>
        </p:nvGrpSpPr>
        <p:grpSpPr>
          <a:xfrm>
            <a:off x="3347126" y="323901"/>
            <a:ext cx="4788349" cy="4371900"/>
            <a:chOff x="3347126" y="323901"/>
            <a:chExt cx="4788349" cy="4371900"/>
          </a:xfrm>
        </p:grpSpPr>
        <p:pic>
          <p:nvPicPr>
            <p:cNvPr id="33" name="Google Shape;163;p22">
              <a:extLst>
                <a:ext uri="{FF2B5EF4-FFF2-40B4-BE49-F238E27FC236}">
                  <a16:creationId xmlns:a16="http://schemas.microsoft.com/office/drawing/2014/main" id="{1830B735-19FA-43D5-B3B2-1D79EBA757A9}"/>
                </a:ext>
              </a:extLst>
            </p:cNvPr>
            <p:cNvPicPr preferRelativeResize="0"/>
            <p:nvPr/>
          </p:nvPicPr>
          <p:blipFill rotWithShape="1">
            <a:blip r:embed="rId8"/>
            <a:srcRect t="27206" r="35948"/>
            <a:stretch/>
          </p:blipFill>
          <p:spPr>
            <a:xfrm>
              <a:off x="3347126" y="1537487"/>
              <a:ext cx="3183148" cy="3158314"/>
            </a:xfrm>
            <a:prstGeom prst="rect">
              <a:avLst/>
            </a:prstGeom>
            <a:noFill/>
            <a:ln>
              <a:noFill/>
            </a:ln>
          </p:spPr>
        </p:pic>
        <p:grpSp>
          <p:nvGrpSpPr>
            <p:cNvPr id="34" name="Group 33">
              <a:extLst>
                <a:ext uri="{FF2B5EF4-FFF2-40B4-BE49-F238E27FC236}">
                  <a16:creationId xmlns:a16="http://schemas.microsoft.com/office/drawing/2014/main" id="{244CA7D1-053F-4EE3-B21B-F2B40384EBD3}"/>
                </a:ext>
              </a:extLst>
            </p:cNvPr>
            <p:cNvGrpSpPr/>
            <p:nvPr/>
          </p:nvGrpSpPr>
          <p:grpSpPr>
            <a:xfrm>
              <a:off x="4952327" y="323901"/>
              <a:ext cx="1577947" cy="1505120"/>
              <a:chOff x="4952327" y="323901"/>
              <a:chExt cx="1577947" cy="1505120"/>
            </a:xfrm>
          </p:grpSpPr>
          <p:grpSp>
            <p:nvGrpSpPr>
              <p:cNvPr id="45" name="Group 44">
                <a:extLst>
                  <a:ext uri="{FF2B5EF4-FFF2-40B4-BE49-F238E27FC236}">
                    <a16:creationId xmlns:a16="http://schemas.microsoft.com/office/drawing/2014/main" id="{FBBF7EA5-C5AD-4F43-9139-EE32DB25A087}"/>
                  </a:ext>
                </a:extLst>
              </p:cNvPr>
              <p:cNvGrpSpPr/>
              <p:nvPr/>
            </p:nvGrpSpPr>
            <p:grpSpPr>
              <a:xfrm>
                <a:off x="4952327" y="323901"/>
                <a:ext cx="1577947" cy="1505120"/>
                <a:chOff x="4952327" y="323901"/>
                <a:chExt cx="1577947" cy="1505120"/>
              </a:xfrm>
            </p:grpSpPr>
            <p:pic>
              <p:nvPicPr>
                <p:cNvPr id="47" name="Google Shape;163;p22">
                  <a:extLst>
                    <a:ext uri="{FF2B5EF4-FFF2-40B4-BE49-F238E27FC236}">
                      <a16:creationId xmlns:a16="http://schemas.microsoft.com/office/drawing/2014/main" id="{AD5FCD5D-68EF-4C53-89B8-203886ECEC7C}"/>
                    </a:ext>
                  </a:extLst>
                </p:cNvPr>
                <p:cNvPicPr preferRelativeResize="0"/>
                <p:nvPr/>
              </p:nvPicPr>
              <p:blipFill rotWithShape="1">
                <a:blip r:embed="rId8"/>
                <a:srcRect l="64694" t="26876" r="3555" b="38433"/>
                <a:stretch/>
              </p:blipFill>
              <p:spPr>
                <a:xfrm>
                  <a:off x="4952327" y="323901"/>
                  <a:ext cx="1577947" cy="1505120"/>
                </a:xfrm>
                <a:prstGeom prst="rect">
                  <a:avLst/>
                </a:prstGeom>
                <a:noFill/>
                <a:ln>
                  <a:noFill/>
                </a:ln>
              </p:spPr>
            </p:pic>
            <p:sp>
              <p:nvSpPr>
                <p:cNvPr id="48" name="Rectangle 47">
                  <a:extLst>
                    <a:ext uri="{FF2B5EF4-FFF2-40B4-BE49-F238E27FC236}">
                      <a16:creationId xmlns:a16="http://schemas.microsoft.com/office/drawing/2014/main" id="{DFDF7265-7134-4AB9-B0E5-E67BF01EC54C}"/>
                    </a:ext>
                  </a:extLst>
                </p:cNvPr>
                <p:cNvSpPr/>
                <p:nvPr/>
              </p:nvSpPr>
              <p:spPr>
                <a:xfrm>
                  <a:off x="6194425" y="806451"/>
                  <a:ext cx="178326" cy="281854"/>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D55C9D9-5326-4739-96E6-114BFBDBC3E7}"/>
                    </a:ext>
                  </a:extLst>
                </p:cNvPr>
                <p:cNvSpPr/>
                <p:nvPr/>
              </p:nvSpPr>
              <p:spPr>
                <a:xfrm>
                  <a:off x="6172119" y="947378"/>
                  <a:ext cx="178326" cy="52763"/>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F960CE57-4E64-4D52-BE36-16F45A1E9852}"/>
                  </a:ext>
                </a:extLst>
              </p:cNvPr>
              <p:cNvSpPr txBox="1"/>
              <p:nvPr/>
            </p:nvSpPr>
            <p:spPr>
              <a:xfrm>
                <a:off x="6108558" y="838300"/>
                <a:ext cx="190734" cy="523220"/>
              </a:xfrm>
              <a:prstGeom prst="rect">
                <a:avLst/>
              </a:prstGeom>
              <a:noFill/>
            </p:spPr>
            <p:txBody>
              <a:bodyPr wrap="square" rtlCol="0">
                <a:spAutoFit/>
              </a:bodyPr>
              <a:lstStyle/>
              <a:p>
                <a:r>
                  <a:rPr lang="en-US" sz="2800" dirty="0">
                    <a:latin typeface="Curlz MT" panose="04040404050702020202" pitchFamily="82" charset="0"/>
                  </a:rPr>
                  <a:t>5</a:t>
                </a:r>
                <a:endParaRPr lang="en-US" sz="1600" dirty="0">
                  <a:latin typeface="Curlz MT" panose="04040404050702020202" pitchFamily="82" charset="0"/>
                </a:endParaRPr>
              </a:p>
            </p:txBody>
          </p:sp>
        </p:grpSp>
        <p:grpSp>
          <p:nvGrpSpPr>
            <p:cNvPr id="35" name="Group 34">
              <a:extLst>
                <a:ext uri="{FF2B5EF4-FFF2-40B4-BE49-F238E27FC236}">
                  <a16:creationId xmlns:a16="http://schemas.microsoft.com/office/drawing/2014/main" id="{B2030972-EEC7-4F52-88F7-28369465EA39}"/>
                </a:ext>
              </a:extLst>
            </p:cNvPr>
            <p:cNvGrpSpPr/>
            <p:nvPr/>
          </p:nvGrpSpPr>
          <p:grpSpPr>
            <a:xfrm>
              <a:off x="6637751" y="1537487"/>
              <a:ext cx="1497724" cy="1379483"/>
              <a:chOff x="6637751" y="1537487"/>
              <a:chExt cx="1497724" cy="1379483"/>
            </a:xfrm>
          </p:grpSpPr>
          <p:grpSp>
            <p:nvGrpSpPr>
              <p:cNvPr id="41" name="Group 40">
                <a:extLst>
                  <a:ext uri="{FF2B5EF4-FFF2-40B4-BE49-F238E27FC236}">
                    <a16:creationId xmlns:a16="http://schemas.microsoft.com/office/drawing/2014/main" id="{E71F440E-96F0-4237-969A-7C8B8D07CB57}"/>
                  </a:ext>
                </a:extLst>
              </p:cNvPr>
              <p:cNvGrpSpPr/>
              <p:nvPr/>
            </p:nvGrpSpPr>
            <p:grpSpPr>
              <a:xfrm>
                <a:off x="6637751" y="1537487"/>
                <a:ext cx="1497724" cy="1379483"/>
                <a:chOff x="6637751" y="1537487"/>
                <a:chExt cx="1497724" cy="1379483"/>
              </a:xfrm>
            </p:grpSpPr>
            <p:pic>
              <p:nvPicPr>
                <p:cNvPr id="43" name="Google Shape;163;p22">
                  <a:extLst>
                    <a:ext uri="{FF2B5EF4-FFF2-40B4-BE49-F238E27FC236}">
                      <a16:creationId xmlns:a16="http://schemas.microsoft.com/office/drawing/2014/main" id="{15766F39-94C3-4E66-828C-E10DE7E2A9B3}"/>
                    </a:ext>
                  </a:extLst>
                </p:cNvPr>
                <p:cNvPicPr preferRelativeResize="0"/>
                <p:nvPr/>
              </p:nvPicPr>
              <p:blipFill rotWithShape="1">
                <a:blip r:embed="rId8"/>
                <a:srcRect l="64496" t="63057" r="5367" b="5148"/>
                <a:stretch/>
              </p:blipFill>
              <p:spPr>
                <a:xfrm>
                  <a:off x="6637751" y="1537487"/>
                  <a:ext cx="1497724" cy="1379483"/>
                </a:xfrm>
                <a:prstGeom prst="rect">
                  <a:avLst/>
                </a:prstGeom>
                <a:noFill/>
                <a:ln>
                  <a:noFill/>
                </a:ln>
              </p:spPr>
            </p:pic>
            <p:sp>
              <p:nvSpPr>
                <p:cNvPr id="44" name="Rectangle 43">
                  <a:extLst>
                    <a:ext uri="{FF2B5EF4-FFF2-40B4-BE49-F238E27FC236}">
                      <a16:creationId xmlns:a16="http://schemas.microsoft.com/office/drawing/2014/main" id="{27DD7FB4-E79F-4D20-9634-1D43B2D20CB5}"/>
                    </a:ext>
                  </a:extLst>
                </p:cNvPr>
                <p:cNvSpPr/>
                <p:nvPr/>
              </p:nvSpPr>
              <p:spPr>
                <a:xfrm>
                  <a:off x="7686675" y="1971675"/>
                  <a:ext cx="195263" cy="342900"/>
                </a:xfrm>
                <a:prstGeom prst="rect">
                  <a:avLst/>
                </a:prstGeom>
                <a:solidFill>
                  <a:srgbClr val="F87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874234A-AA9D-4840-890E-6A385A9A3D85}"/>
                  </a:ext>
                </a:extLst>
              </p:cNvPr>
              <p:cNvSpPr txBox="1"/>
              <p:nvPr/>
            </p:nvSpPr>
            <p:spPr>
              <a:xfrm>
                <a:off x="7652146" y="1881188"/>
                <a:ext cx="264319" cy="523220"/>
              </a:xfrm>
              <a:prstGeom prst="rect">
                <a:avLst/>
              </a:prstGeom>
              <a:noFill/>
            </p:spPr>
            <p:txBody>
              <a:bodyPr wrap="square" rtlCol="0">
                <a:spAutoFit/>
              </a:bodyPr>
              <a:lstStyle/>
              <a:p>
                <a:r>
                  <a:rPr lang="en-US" sz="2800" dirty="0">
                    <a:latin typeface="Curlz MT" panose="04040404050702020202" pitchFamily="82" charset="0"/>
                  </a:rPr>
                  <a:t>4</a:t>
                </a:r>
              </a:p>
            </p:txBody>
          </p:sp>
        </p:grpSp>
        <p:grpSp>
          <p:nvGrpSpPr>
            <p:cNvPr id="36" name="Group 35">
              <a:extLst>
                <a:ext uri="{FF2B5EF4-FFF2-40B4-BE49-F238E27FC236}">
                  <a16:creationId xmlns:a16="http://schemas.microsoft.com/office/drawing/2014/main" id="{C12E67BF-B652-44E1-B4DF-AA1D808C522B}"/>
                </a:ext>
              </a:extLst>
            </p:cNvPr>
            <p:cNvGrpSpPr/>
            <p:nvPr/>
          </p:nvGrpSpPr>
          <p:grpSpPr>
            <a:xfrm>
              <a:off x="6645632" y="3196744"/>
              <a:ext cx="1489843" cy="1395249"/>
              <a:chOff x="6645632" y="3196744"/>
              <a:chExt cx="1489843" cy="1395249"/>
            </a:xfrm>
          </p:grpSpPr>
          <p:grpSp>
            <p:nvGrpSpPr>
              <p:cNvPr id="37" name="Group 36">
                <a:extLst>
                  <a:ext uri="{FF2B5EF4-FFF2-40B4-BE49-F238E27FC236}">
                    <a16:creationId xmlns:a16="http://schemas.microsoft.com/office/drawing/2014/main" id="{0EAB18A3-EEC0-435C-AB29-D5846191E1A9}"/>
                  </a:ext>
                </a:extLst>
              </p:cNvPr>
              <p:cNvGrpSpPr/>
              <p:nvPr/>
            </p:nvGrpSpPr>
            <p:grpSpPr>
              <a:xfrm>
                <a:off x="6645632" y="3196744"/>
                <a:ext cx="1489843" cy="1395249"/>
                <a:chOff x="6645632" y="3196744"/>
                <a:chExt cx="1489843" cy="1395249"/>
              </a:xfrm>
            </p:grpSpPr>
            <p:pic>
              <p:nvPicPr>
                <p:cNvPr id="39" name="Google Shape;163;p22">
                  <a:extLst>
                    <a:ext uri="{FF2B5EF4-FFF2-40B4-BE49-F238E27FC236}">
                      <a16:creationId xmlns:a16="http://schemas.microsoft.com/office/drawing/2014/main" id="{72487FEC-273A-4B5F-B148-0BD2B3957C06}"/>
                    </a:ext>
                  </a:extLst>
                </p:cNvPr>
                <p:cNvPicPr preferRelativeResize="0"/>
                <p:nvPr/>
              </p:nvPicPr>
              <p:blipFill rotWithShape="1">
                <a:blip r:embed="rId8"/>
                <a:srcRect l="32872" t="1081" r="37149" b="66760"/>
                <a:stretch/>
              </p:blipFill>
              <p:spPr>
                <a:xfrm>
                  <a:off x="6645632" y="3196744"/>
                  <a:ext cx="1489843" cy="1395249"/>
                </a:xfrm>
                <a:prstGeom prst="rect">
                  <a:avLst/>
                </a:prstGeom>
                <a:noFill/>
                <a:ln>
                  <a:noFill/>
                </a:ln>
              </p:spPr>
            </p:pic>
            <p:sp>
              <p:nvSpPr>
                <p:cNvPr id="40" name="Rectangle 39">
                  <a:extLst>
                    <a:ext uri="{FF2B5EF4-FFF2-40B4-BE49-F238E27FC236}">
                      <a16:creationId xmlns:a16="http://schemas.microsoft.com/office/drawing/2014/main" id="{28B307E1-C85B-429C-9121-E9AB003B9188}"/>
                    </a:ext>
                  </a:extLst>
                </p:cNvPr>
                <p:cNvSpPr/>
                <p:nvPr/>
              </p:nvSpPr>
              <p:spPr>
                <a:xfrm>
                  <a:off x="7755731" y="3662363"/>
                  <a:ext cx="228600" cy="342900"/>
                </a:xfrm>
                <a:prstGeom prst="rect">
                  <a:avLst/>
                </a:prstGeom>
                <a:solidFill>
                  <a:srgbClr val="FE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DDDA6B63-837F-402E-AD18-D07A75B8C1BA}"/>
                  </a:ext>
                </a:extLst>
              </p:cNvPr>
              <p:cNvSpPr txBox="1"/>
              <p:nvPr/>
            </p:nvSpPr>
            <p:spPr>
              <a:xfrm>
                <a:off x="7652146" y="3548390"/>
                <a:ext cx="335757" cy="523220"/>
              </a:xfrm>
              <a:prstGeom prst="rect">
                <a:avLst/>
              </a:prstGeom>
              <a:noFill/>
            </p:spPr>
            <p:txBody>
              <a:bodyPr wrap="square" rtlCol="0">
                <a:spAutoFit/>
              </a:bodyPr>
              <a:lstStyle/>
              <a:p>
                <a:r>
                  <a:rPr lang="en-US" sz="2800" dirty="0">
                    <a:latin typeface="Curlz MT" panose="04040404050702020202" pitchFamily="82" charset="0"/>
                  </a:rPr>
                  <a:t>3</a:t>
                </a:r>
              </a:p>
            </p:txBody>
          </p:sp>
        </p:grpSp>
      </p:grpSp>
      <p:pic>
        <p:nvPicPr>
          <p:cNvPr id="25" name="Picture 24">
            <a:hlinkClick r:id="rId5" action="ppaction://hlinksldjump"/>
            <a:extLst>
              <a:ext uri="{FF2B5EF4-FFF2-40B4-BE49-F238E27FC236}">
                <a16:creationId xmlns:a16="http://schemas.microsoft.com/office/drawing/2014/main" id="{F566D982-F83B-47EA-BEAC-90E6A95A6F7C}"/>
              </a:ext>
            </a:extLst>
          </p:cNvPr>
          <p:cNvPicPr>
            <a:picLocks noChangeAspect="1"/>
          </p:cNvPicPr>
          <p:nvPr/>
        </p:nvPicPr>
        <p:blipFill>
          <a:blip r:embed="rId9"/>
          <a:stretch>
            <a:fillRect/>
          </a:stretch>
        </p:blipFill>
        <p:spPr>
          <a:xfrm flipH="1">
            <a:off x="59086" y="4221411"/>
            <a:ext cx="319275" cy="51730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5"/>
          <p:cNvSpPr txBox="1"/>
          <p:nvPr/>
        </p:nvSpPr>
        <p:spPr>
          <a:xfrm>
            <a:off x="530700" y="159950"/>
            <a:ext cx="3210300" cy="30525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Amatic SC"/>
                <a:ea typeface="Amatic SC"/>
                <a:cs typeface="Amatic SC"/>
                <a:sym typeface="Amatic SC"/>
              </a:rPr>
              <a:t>HOMEWORK REVIEW</a:t>
            </a:r>
            <a:endParaRPr sz="4500" b="1">
              <a:solidFill>
                <a:srgbClr val="FFFFFF"/>
              </a:solidFill>
              <a:latin typeface="Amatic SC"/>
              <a:ea typeface="Amatic SC"/>
              <a:cs typeface="Amatic SC"/>
              <a:sym typeface="Amatic SC"/>
            </a:endParaRPr>
          </a:p>
          <a:p>
            <a:pPr marL="0" lvl="0" indent="0" algn="ctr" rtl="0">
              <a:spcBef>
                <a:spcPts val="0"/>
              </a:spcBef>
              <a:spcAft>
                <a:spcPts val="0"/>
              </a:spcAft>
              <a:buNone/>
            </a:pPr>
            <a:endParaRPr sz="15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3400" b="1">
                <a:solidFill>
                  <a:srgbClr val="FFFFFF"/>
                </a:solidFill>
                <a:latin typeface="Amatic SC"/>
                <a:ea typeface="Amatic SC"/>
                <a:cs typeface="Amatic SC"/>
                <a:sym typeface="Amatic SC"/>
              </a:rPr>
              <a:t>Share what you and your family did as relaxers last week.</a:t>
            </a:r>
            <a:endParaRPr sz="3400" b="1">
              <a:solidFill>
                <a:srgbClr val="FFFFFF"/>
              </a:solidFill>
              <a:latin typeface="Amatic SC"/>
              <a:ea typeface="Amatic SC"/>
              <a:cs typeface="Amatic SC"/>
              <a:sym typeface="Amatic SC"/>
            </a:endParaRPr>
          </a:p>
        </p:txBody>
      </p:sp>
      <p:pic>
        <p:nvPicPr>
          <p:cNvPr id="187" name="Google Shape;187;p2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88" name="Google Shape;188;p25">
            <a:hlinkClick r:id="rId5" action="ppaction://hlinksldjump"/>
          </p:cNvPr>
          <p:cNvPicPr preferRelativeResize="0"/>
          <p:nvPr/>
        </p:nvPicPr>
        <p:blipFill>
          <a:blip r:embed="rId6"/>
          <a:stretch>
            <a:fillRect/>
          </a:stretch>
        </p:blipFill>
        <p:spPr>
          <a:xfrm rot="-398067">
            <a:off x="19924" y="4709462"/>
            <a:ext cx="780525" cy="390262"/>
          </a:xfrm>
          <a:prstGeom prst="rect">
            <a:avLst/>
          </a:prstGeom>
          <a:noFill/>
          <a:ln>
            <a:noFill/>
          </a:ln>
        </p:spPr>
      </p:pic>
      <p:sp>
        <p:nvSpPr>
          <p:cNvPr id="6" name="TextBox 5">
            <a:extLst>
              <a:ext uri="{FF2B5EF4-FFF2-40B4-BE49-F238E27FC236}">
                <a16:creationId xmlns:a16="http://schemas.microsoft.com/office/drawing/2014/main" id="{244E941F-99F5-4704-9D1C-01AAB7865F2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285966E4-1545-449C-B288-3FF3F4B18D57}"/>
              </a:ext>
            </a:extLst>
          </p:cNvPr>
          <p:cNvPicPr>
            <a:picLocks noChangeAspect="1"/>
          </p:cNvPicPr>
          <p:nvPr/>
        </p:nvPicPr>
        <p:blipFill>
          <a:blip r:embed="rId7"/>
          <a:stretch>
            <a:fillRect/>
          </a:stretch>
        </p:blipFill>
        <p:spPr>
          <a:xfrm>
            <a:off x="8692923" y="4886650"/>
            <a:ext cx="451077" cy="233910"/>
          </a:xfrm>
          <a:prstGeom prst="rect">
            <a:avLst/>
          </a:prstGeom>
        </p:spPr>
      </p:pic>
      <p:pic>
        <p:nvPicPr>
          <p:cNvPr id="8" name="Picture 7">
            <a:extLst>
              <a:ext uri="{FF2B5EF4-FFF2-40B4-BE49-F238E27FC236}">
                <a16:creationId xmlns:a16="http://schemas.microsoft.com/office/drawing/2014/main" id="{B4F9C152-5675-42D4-B2FF-608BF401F2D3}"/>
              </a:ext>
            </a:extLst>
          </p:cNvPr>
          <p:cNvPicPr>
            <a:picLocks noChangeAspect="1"/>
          </p:cNvPicPr>
          <p:nvPr/>
        </p:nvPicPr>
        <p:blipFill>
          <a:blip r:embed="rId8"/>
          <a:stretch>
            <a:fillRect/>
          </a:stretch>
        </p:blipFill>
        <p:spPr>
          <a:xfrm>
            <a:off x="3863163" y="40038"/>
            <a:ext cx="4044068" cy="4846612"/>
          </a:xfrm>
          <a:prstGeom prst="rect">
            <a:avLst/>
          </a:prstGeom>
        </p:spPr>
      </p:pic>
      <p:pic>
        <p:nvPicPr>
          <p:cNvPr id="9" name="Picture 8">
            <a:hlinkClick r:id="rId5" action="ppaction://hlinksldjump"/>
            <a:extLst>
              <a:ext uri="{FF2B5EF4-FFF2-40B4-BE49-F238E27FC236}">
                <a16:creationId xmlns:a16="http://schemas.microsoft.com/office/drawing/2014/main" id="{8EF11ECF-CE42-4E6B-A220-81761E8C4CBB}"/>
              </a:ext>
            </a:extLst>
          </p:cNvPr>
          <p:cNvPicPr>
            <a:picLocks noChangeAspect="1"/>
          </p:cNvPicPr>
          <p:nvPr/>
        </p:nvPicPr>
        <p:blipFill>
          <a:blip r:embed="rId9"/>
          <a:stretch>
            <a:fillRect/>
          </a:stretch>
        </p:blipFill>
        <p:spPr>
          <a:xfrm flipH="1">
            <a:off x="59086" y="4221411"/>
            <a:ext cx="319275" cy="51730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6"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76" y="532451"/>
            <a:ext cx="7898292" cy="4611049"/>
          </a:xfrm>
          <a:prstGeom prst="rect">
            <a:avLst/>
          </a:prstGeom>
          <a:noFill/>
          <a:extLst>
            <a:ext uri="{909E8E84-426E-40DD-AFC4-6F175D3DCCD1}">
              <a14:hiddenFill xmlns:a14="http://schemas.microsoft.com/office/drawing/2010/main">
                <a:solidFill>
                  <a:srgbClr val="FFFFFF"/>
                </a:solidFill>
              </a14:hiddenFill>
            </a:ext>
          </a:extLst>
        </p:spPr>
      </p:pic>
      <p:pic>
        <p:nvPicPr>
          <p:cNvPr id="194" name="Google Shape;194;p26">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196" name="Google Shape;196;p26"/>
          <p:cNvSpPr txBox="1"/>
          <p:nvPr/>
        </p:nvSpPr>
        <p:spPr>
          <a:xfrm>
            <a:off x="1471650" y="679770"/>
            <a:ext cx="6298200" cy="24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FFFFFF"/>
                </a:solidFill>
              </a:rPr>
              <a:t>Let’s learn about types of traumas that often happen to kids.</a:t>
            </a:r>
            <a:endParaRPr sz="1800" dirty="0">
              <a:solidFill>
                <a:srgbClr val="FFFFFF"/>
              </a:solidFill>
            </a:endParaRPr>
          </a:p>
          <a:p>
            <a:pPr marL="0" lvl="0" indent="0" algn="l" rtl="0">
              <a:spcBef>
                <a:spcPts val="0"/>
              </a:spcBef>
              <a:spcAft>
                <a:spcPts val="0"/>
              </a:spcAft>
              <a:buNone/>
            </a:pPr>
            <a:r>
              <a:rPr lang="en" sz="1100" dirty="0">
                <a:solidFill>
                  <a:srgbClr val="FFFFFF"/>
                </a:solidFill>
              </a:rPr>
              <a:t> </a:t>
            </a:r>
            <a:endParaRPr sz="300" dirty="0">
              <a:solidFill>
                <a:srgbClr val="FFFFFF"/>
              </a:solidFill>
            </a:endParaRPr>
          </a:p>
          <a:p>
            <a:pPr marL="457200" lvl="0" indent="-342900" algn="l" rtl="0">
              <a:spcBef>
                <a:spcPts val="0"/>
              </a:spcBef>
              <a:spcAft>
                <a:spcPts val="0"/>
              </a:spcAft>
              <a:buClr>
                <a:srgbClr val="FFFFFF"/>
              </a:buClr>
              <a:buSzPts val="1800"/>
              <a:buAutoNum type="arabicPeriod"/>
            </a:pPr>
            <a:r>
              <a:rPr lang="en" sz="1800" dirty="0">
                <a:solidFill>
                  <a:srgbClr val="FFFFFF"/>
                </a:solidFill>
              </a:rPr>
              <a:t>Work together in the youth group to answer the first question.</a:t>
            </a:r>
            <a:endParaRPr sz="1800" dirty="0">
              <a:solidFill>
                <a:srgbClr val="FFFFFF"/>
              </a:solidFill>
            </a:endParaRPr>
          </a:p>
          <a:p>
            <a:pPr marL="457200" lvl="0" indent="-342900" algn="l" rtl="0">
              <a:spcBef>
                <a:spcPts val="0"/>
              </a:spcBef>
              <a:spcAft>
                <a:spcPts val="0"/>
              </a:spcAft>
              <a:buClr>
                <a:srgbClr val="FFFFFF"/>
              </a:buClr>
              <a:buSzPts val="1800"/>
              <a:buAutoNum type="arabicPeriod"/>
            </a:pPr>
            <a:r>
              <a:rPr lang="en" sz="1800" dirty="0">
                <a:solidFill>
                  <a:srgbClr val="FFFFFF"/>
                </a:solidFill>
              </a:rPr>
              <a:t>Then you can add an object to the pictures for each trauma type that has happened in your life.</a:t>
            </a:r>
            <a:endParaRPr sz="1800" dirty="0">
              <a:solidFill>
                <a:srgbClr val="FFFFFF"/>
              </a:solidFill>
            </a:endParaRPr>
          </a:p>
          <a:p>
            <a:pPr marL="457200" lvl="0" indent="-342900" algn="l" rtl="0">
              <a:spcBef>
                <a:spcPts val="0"/>
              </a:spcBef>
              <a:spcAft>
                <a:spcPts val="0"/>
              </a:spcAft>
              <a:buClr>
                <a:srgbClr val="FFFFFF"/>
              </a:buClr>
              <a:buSzPts val="1800"/>
              <a:buAutoNum type="arabicPeriod"/>
            </a:pPr>
            <a:r>
              <a:rPr lang="en" sz="1800" dirty="0">
                <a:solidFill>
                  <a:srgbClr val="FFFFFF"/>
                </a:solidFill>
              </a:rPr>
              <a:t>In the </a:t>
            </a:r>
            <a:r>
              <a:rPr lang="en" sz="1800" dirty="0">
                <a:solidFill>
                  <a:schemeClr val="lt1"/>
                </a:solidFill>
              </a:rPr>
              <a:t>combined youth/caregiver group, families will take turns answering a question about each trauma type.</a:t>
            </a:r>
            <a:endParaRPr sz="1800" dirty="0">
              <a:solidFill>
                <a:schemeClr val="lt1"/>
              </a:solidFill>
            </a:endParaRPr>
          </a:p>
          <a:p>
            <a:pPr marL="0" lvl="0" indent="0" algn="l" rtl="0">
              <a:spcBef>
                <a:spcPts val="0"/>
              </a:spcBef>
              <a:spcAft>
                <a:spcPts val="0"/>
              </a:spcAft>
              <a:buNone/>
            </a:pPr>
            <a:endParaRPr sz="1800" dirty="0">
              <a:solidFill>
                <a:srgbClr val="FFFFFF"/>
              </a:solidFill>
            </a:endParaRPr>
          </a:p>
        </p:txBody>
      </p:sp>
      <p:sp>
        <p:nvSpPr>
          <p:cNvPr id="197" name="Google Shape;197;p26"/>
          <p:cNvSpPr txBox="1"/>
          <p:nvPr/>
        </p:nvSpPr>
        <p:spPr>
          <a:xfrm>
            <a:off x="1212300" y="-208549"/>
            <a:ext cx="6816900" cy="74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dirty="0">
                <a:solidFill>
                  <a:srgbClr val="B6D7A8"/>
                </a:solidFill>
              </a:rPr>
              <a:t>Understanding Trauma</a:t>
            </a:r>
            <a:endParaRPr sz="4200" dirty="0">
              <a:solidFill>
                <a:srgbClr val="B6D7A8"/>
              </a:solidFill>
            </a:endParaRPr>
          </a:p>
        </p:txBody>
      </p:sp>
      <p:sp>
        <p:nvSpPr>
          <p:cNvPr id="7" name="TextBox 6">
            <a:extLst>
              <a:ext uri="{FF2B5EF4-FFF2-40B4-BE49-F238E27FC236}">
                <a16:creationId xmlns:a16="http://schemas.microsoft.com/office/drawing/2014/main" id="{707957E4-C210-44D5-B9A7-097DF9C88E3B}"/>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B07BCEC5-973A-4871-8B51-B5BCD7CEAB9B}"/>
              </a:ext>
            </a:extLst>
          </p:cNvPr>
          <p:cNvPicPr>
            <a:picLocks noChangeAspect="1"/>
          </p:cNvPicPr>
          <p:nvPr/>
        </p:nvPicPr>
        <p:blipFill>
          <a:blip r:embed="rId6"/>
          <a:stretch>
            <a:fillRect/>
          </a:stretch>
        </p:blipFill>
        <p:spPr>
          <a:xfrm>
            <a:off x="8692923" y="4886650"/>
            <a:ext cx="451077" cy="233910"/>
          </a:xfrm>
          <a:prstGeom prst="rect">
            <a:avLst/>
          </a:prstGeom>
        </p:spPr>
      </p:pic>
      <p:pic>
        <p:nvPicPr>
          <p:cNvPr id="9" name="Google Shape;188;p25">
            <a:hlinkClick r:id="rId7" action="ppaction://hlinksldjump"/>
            <a:extLst>
              <a:ext uri="{FF2B5EF4-FFF2-40B4-BE49-F238E27FC236}">
                <a16:creationId xmlns:a16="http://schemas.microsoft.com/office/drawing/2014/main" id="{C1E58720-1758-4D2B-BE34-BE1BE8DEA52B}"/>
              </a:ext>
            </a:extLst>
          </p:cNvPr>
          <p:cNvPicPr preferRelativeResize="0"/>
          <p:nvPr/>
        </p:nvPicPr>
        <p:blipFill>
          <a:blip r:embed="rId8"/>
          <a:stretch>
            <a:fillRect/>
          </a:stretch>
        </p:blipFill>
        <p:spPr>
          <a:xfrm rot="-398067">
            <a:off x="19924" y="4709462"/>
            <a:ext cx="780525" cy="390262"/>
          </a:xfrm>
          <a:prstGeom prst="rect">
            <a:avLst/>
          </a:prstGeom>
          <a:noFill/>
          <a:ln>
            <a:noFill/>
          </a:ln>
        </p:spPr>
      </p:pic>
      <p:pic>
        <p:nvPicPr>
          <p:cNvPr id="10" name="Picture 9">
            <a:hlinkClick r:id="rId7" action="ppaction://hlinksldjump"/>
            <a:extLst>
              <a:ext uri="{FF2B5EF4-FFF2-40B4-BE49-F238E27FC236}">
                <a16:creationId xmlns:a16="http://schemas.microsoft.com/office/drawing/2014/main" id="{4C207DB8-889B-42E2-980E-FA1C134E6C44}"/>
              </a:ext>
            </a:extLst>
          </p:cNvPr>
          <p:cNvPicPr>
            <a:picLocks noChangeAspect="1"/>
          </p:cNvPicPr>
          <p:nvPr/>
        </p:nvPicPr>
        <p:blipFill>
          <a:blip r:embed="rId9"/>
          <a:stretch>
            <a:fillRect/>
          </a:stretch>
        </p:blipFill>
        <p:spPr>
          <a:xfrm flipH="1">
            <a:off x="59086" y="4221411"/>
            <a:ext cx="319275" cy="51730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6"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799" y="3380265"/>
            <a:ext cx="1700951" cy="16016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75" y="3380265"/>
            <a:ext cx="1700951" cy="16016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313" y="3380265"/>
            <a:ext cx="1700951" cy="16016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49" y="3380266"/>
            <a:ext cx="1700951" cy="16016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938" y="495741"/>
            <a:ext cx="1700951" cy="16016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38" y="501421"/>
            <a:ext cx="1700951" cy="16016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lackboard, School, Chalkboard, Education, Ch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38" y="501422"/>
            <a:ext cx="1700951" cy="1601621"/>
          </a:xfrm>
          <a:prstGeom prst="rect">
            <a:avLst/>
          </a:prstGeom>
          <a:noFill/>
          <a:extLst>
            <a:ext uri="{909E8E84-426E-40DD-AFC4-6F175D3DCCD1}">
              <a14:hiddenFill xmlns:a14="http://schemas.microsoft.com/office/drawing/2010/main">
                <a:solidFill>
                  <a:srgbClr val="FFFFFF"/>
                </a:solidFill>
              </a14:hiddenFill>
            </a:ext>
          </a:extLst>
        </p:spPr>
      </p:pic>
      <p:sp>
        <p:nvSpPr>
          <p:cNvPr id="208" name="Google Shape;208;p27"/>
          <p:cNvSpPr txBox="1"/>
          <p:nvPr/>
        </p:nvSpPr>
        <p:spPr>
          <a:xfrm>
            <a:off x="0" y="0"/>
            <a:ext cx="2114100" cy="27789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rgbClr val="FFFFFF"/>
                </a:solidFill>
              </a:rPr>
              <a:t>Common Trauma Types</a:t>
            </a:r>
            <a:endParaRPr sz="3500">
              <a:solidFill>
                <a:srgbClr val="FFFFFF"/>
              </a:solidFill>
            </a:endParaRPr>
          </a:p>
        </p:txBody>
      </p:sp>
      <p:sp>
        <p:nvSpPr>
          <p:cNvPr id="210" name="Google Shape;210;p27">
            <a:hlinkClick r:id="rId4" action="ppaction://hlinksldjump"/>
          </p:cNvPr>
          <p:cNvSpPr txBox="1"/>
          <p:nvPr/>
        </p:nvSpPr>
        <p:spPr>
          <a:xfrm>
            <a:off x="2582626" y="332743"/>
            <a:ext cx="1639500" cy="123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rPr>
              <a:t>Moving Homes</a:t>
            </a:r>
            <a:endParaRPr sz="2200">
              <a:solidFill>
                <a:srgbClr val="FFFFFF"/>
              </a:solidFill>
            </a:endParaRPr>
          </a:p>
        </p:txBody>
      </p:sp>
      <p:sp>
        <p:nvSpPr>
          <p:cNvPr id="211" name="Google Shape;211;p27">
            <a:hlinkClick r:id="rId5" action="ppaction://hlinksldjump"/>
          </p:cNvPr>
          <p:cNvSpPr txBox="1"/>
          <p:nvPr/>
        </p:nvSpPr>
        <p:spPr>
          <a:xfrm>
            <a:off x="4879938" y="326925"/>
            <a:ext cx="1639500" cy="123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Loss of a Loved One</a:t>
            </a:r>
            <a:endParaRPr sz="2000">
              <a:solidFill>
                <a:srgbClr val="FFFFFF"/>
              </a:solidFill>
            </a:endParaRPr>
          </a:p>
        </p:txBody>
      </p:sp>
      <p:sp>
        <p:nvSpPr>
          <p:cNvPr id="212" name="Google Shape;212;p27">
            <a:hlinkClick r:id="rId6" action="ppaction://hlinksldjump"/>
          </p:cNvPr>
          <p:cNvSpPr txBox="1"/>
          <p:nvPr/>
        </p:nvSpPr>
        <p:spPr>
          <a:xfrm>
            <a:off x="7177250" y="326925"/>
            <a:ext cx="1639500" cy="123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FFFFFF"/>
                </a:solidFill>
              </a:rPr>
              <a:t>Abuse</a:t>
            </a:r>
            <a:endParaRPr sz="2200" dirty="0">
              <a:solidFill>
                <a:srgbClr val="FFFFFF"/>
              </a:solidFill>
            </a:endParaRPr>
          </a:p>
        </p:txBody>
      </p:sp>
      <p:sp>
        <p:nvSpPr>
          <p:cNvPr id="213" name="Google Shape;213;p27">
            <a:hlinkClick r:id="rId7" action="ppaction://hlinksldjump"/>
          </p:cNvPr>
          <p:cNvSpPr txBox="1"/>
          <p:nvPr/>
        </p:nvSpPr>
        <p:spPr>
          <a:xfrm>
            <a:off x="319275" y="3246900"/>
            <a:ext cx="1639500" cy="123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rPr>
              <a:t>Neglect</a:t>
            </a:r>
            <a:endParaRPr sz="2200">
              <a:solidFill>
                <a:srgbClr val="FFFFFF"/>
              </a:solidFill>
            </a:endParaRPr>
          </a:p>
        </p:txBody>
      </p:sp>
      <p:sp>
        <p:nvSpPr>
          <p:cNvPr id="214" name="Google Shape;214;p27">
            <a:hlinkClick r:id="rId8" action="ppaction://hlinksldjump"/>
          </p:cNvPr>
          <p:cNvSpPr txBox="1"/>
          <p:nvPr/>
        </p:nvSpPr>
        <p:spPr>
          <a:xfrm>
            <a:off x="2593938" y="3246900"/>
            <a:ext cx="1639500" cy="123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rPr>
              <a:t>Family Fighting</a:t>
            </a:r>
            <a:endParaRPr sz="2200">
              <a:solidFill>
                <a:srgbClr val="FFFFFF"/>
              </a:solidFill>
            </a:endParaRPr>
          </a:p>
        </p:txBody>
      </p:sp>
      <p:sp>
        <p:nvSpPr>
          <p:cNvPr id="215" name="Google Shape;215;p27">
            <a:hlinkClick r:id="rId9" action="ppaction://hlinksldjump"/>
          </p:cNvPr>
          <p:cNvSpPr txBox="1"/>
          <p:nvPr/>
        </p:nvSpPr>
        <p:spPr>
          <a:xfrm>
            <a:off x="4921875" y="3216922"/>
            <a:ext cx="1639500" cy="123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rgbClr val="FFFFFF"/>
                </a:solidFill>
              </a:rPr>
              <a:t>Family Member Substance Abuse</a:t>
            </a:r>
            <a:endParaRPr sz="1200" dirty="0">
              <a:solidFill>
                <a:srgbClr val="FFFFFF"/>
              </a:solidFill>
            </a:endParaRPr>
          </a:p>
        </p:txBody>
      </p:sp>
      <p:sp>
        <p:nvSpPr>
          <p:cNvPr id="216" name="Google Shape;216;p27">
            <a:hlinkClick r:id="rId10" action="ppaction://hlinksldjump"/>
          </p:cNvPr>
          <p:cNvSpPr txBox="1"/>
          <p:nvPr/>
        </p:nvSpPr>
        <p:spPr>
          <a:xfrm>
            <a:off x="7177250" y="3246900"/>
            <a:ext cx="1639500" cy="123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rPr>
              <a:t>Other Trauma Types</a:t>
            </a:r>
            <a:endParaRPr sz="1600" dirty="0">
              <a:solidFill>
                <a:srgbClr val="FFFFFF"/>
              </a:solidFill>
            </a:endParaRPr>
          </a:p>
        </p:txBody>
      </p:sp>
      <p:pic>
        <p:nvPicPr>
          <p:cNvPr id="217" name="Google Shape;217;p27">
            <a:hlinkClick r:id="rId11" action="ppaction://hlinksldjump"/>
          </p:cNvPr>
          <p:cNvPicPr preferRelativeResize="0"/>
          <p:nvPr/>
        </p:nvPicPr>
        <p:blipFill>
          <a:blip r:embed="rId12">
            <a:alphaModFix/>
          </a:blip>
          <a:stretch>
            <a:fillRect/>
          </a:stretch>
        </p:blipFill>
        <p:spPr>
          <a:xfrm>
            <a:off x="0" y="1"/>
            <a:ext cx="319275" cy="323900"/>
          </a:xfrm>
          <a:prstGeom prst="rect">
            <a:avLst/>
          </a:prstGeom>
          <a:noFill/>
          <a:ln>
            <a:noFill/>
          </a:ln>
        </p:spPr>
      </p:pic>
      <p:sp>
        <p:nvSpPr>
          <p:cNvPr id="18" name="TextBox 17">
            <a:extLst>
              <a:ext uri="{FF2B5EF4-FFF2-40B4-BE49-F238E27FC236}">
                <a16:creationId xmlns:a16="http://schemas.microsoft.com/office/drawing/2014/main" id="{933F535C-FA22-4A18-AAF8-500A17792E51}"/>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2" name="Picture 21">
            <a:extLst>
              <a:ext uri="{FF2B5EF4-FFF2-40B4-BE49-F238E27FC236}">
                <a16:creationId xmlns:a16="http://schemas.microsoft.com/office/drawing/2014/main" id="{67754BF4-226A-4164-BE46-FE5D70712DF5}"/>
              </a:ext>
            </a:extLst>
          </p:cNvPr>
          <p:cNvPicPr>
            <a:picLocks noChangeAspect="1"/>
          </p:cNvPicPr>
          <p:nvPr/>
        </p:nvPicPr>
        <p:blipFill>
          <a:blip r:embed="rId13"/>
          <a:stretch>
            <a:fillRect/>
          </a:stretch>
        </p:blipFill>
        <p:spPr>
          <a:xfrm>
            <a:off x="8692923" y="4886650"/>
            <a:ext cx="451077" cy="233910"/>
          </a:xfrm>
          <a:prstGeom prst="rect">
            <a:avLst/>
          </a:prstGeom>
        </p:spPr>
      </p:pic>
      <p:pic>
        <p:nvPicPr>
          <p:cNvPr id="27" name="Google Shape;188;p25">
            <a:hlinkClick r:id="rId14" action="ppaction://hlinksldjump"/>
            <a:extLst>
              <a:ext uri="{FF2B5EF4-FFF2-40B4-BE49-F238E27FC236}">
                <a16:creationId xmlns:a16="http://schemas.microsoft.com/office/drawing/2014/main" id="{CBC63A13-4E64-480E-A2F3-29CA96BBB3CA}"/>
              </a:ext>
            </a:extLst>
          </p:cNvPr>
          <p:cNvPicPr preferRelativeResize="0"/>
          <p:nvPr/>
        </p:nvPicPr>
        <p:blipFill>
          <a:blip r:embed="rId15"/>
          <a:stretch>
            <a:fillRect/>
          </a:stretch>
        </p:blipFill>
        <p:spPr>
          <a:xfrm rot="-398067">
            <a:off x="19924" y="4709462"/>
            <a:ext cx="780525" cy="390262"/>
          </a:xfrm>
          <a:prstGeom prst="rect">
            <a:avLst/>
          </a:prstGeom>
          <a:noFill/>
          <a:ln>
            <a:noFill/>
          </a:ln>
        </p:spPr>
      </p:pic>
      <p:pic>
        <p:nvPicPr>
          <p:cNvPr id="28" name="Picture 27">
            <a:hlinkClick r:id="rId14" action="ppaction://hlinksldjump"/>
            <a:extLst>
              <a:ext uri="{FF2B5EF4-FFF2-40B4-BE49-F238E27FC236}">
                <a16:creationId xmlns:a16="http://schemas.microsoft.com/office/drawing/2014/main" id="{AD82E1E4-0BC2-4511-9502-9C90CEE90E48}"/>
              </a:ext>
            </a:extLst>
          </p:cNvPr>
          <p:cNvPicPr>
            <a:picLocks noChangeAspect="1"/>
          </p:cNvPicPr>
          <p:nvPr/>
        </p:nvPicPr>
        <p:blipFill>
          <a:blip r:embed="rId16"/>
          <a:stretch>
            <a:fillRect/>
          </a:stretch>
        </p:blipFill>
        <p:spPr>
          <a:xfrm flipH="1">
            <a:off x="59086" y="4221411"/>
            <a:ext cx="319275" cy="51730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221"/>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0" y="745139"/>
            <a:ext cx="3207400" cy="3796934"/>
          </a:xfrm>
          <a:prstGeom prst="rect">
            <a:avLst/>
          </a:prstGeom>
          <a:noFill/>
          <a:extLst>
            <a:ext uri="{909E8E84-426E-40DD-AFC4-6F175D3DCCD1}">
              <a14:hiddenFill xmlns:a14="http://schemas.microsoft.com/office/drawing/2010/main">
                <a:solidFill>
                  <a:srgbClr val="FFFFFF"/>
                </a:solidFill>
              </a14:hiddenFill>
            </a:ext>
          </a:extLst>
        </p:spPr>
      </p:pic>
      <p:pic>
        <p:nvPicPr>
          <p:cNvPr id="222" name="Google Shape;222;p28">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223" name="Google Shape;223;p28">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224" name="Google Shape;224;p28">
            <a:hlinkClick r:id="rId9" action="ppaction://hlinksldjump"/>
          </p:cNvPr>
          <p:cNvSpPr txBox="1"/>
          <p:nvPr/>
        </p:nvSpPr>
        <p:spPr>
          <a:xfrm>
            <a:off x="3443525"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Youth Group</a:t>
            </a:r>
            <a:endParaRPr sz="2900">
              <a:solidFill>
                <a:srgbClr val="FFFFFF"/>
              </a:solidFill>
            </a:endParaRPr>
          </a:p>
        </p:txBody>
      </p:sp>
      <p:sp>
        <p:nvSpPr>
          <p:cNvPr id="225" name="Google Shape;225;p28">
            <a:hlinkClick r:id="rId10" action="ppaction://hlinksldjump"/>
          </p:cNvPr>
          <p:cNvSpPr txBox="1"/>
          <p:nvPr/>
        </p:nvSpPr>
        <p:spPr>
          <a:xfrm>
            <a:off x="7148906" y="435900"/>
            <a:ext cx="18828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dirty="0">
                <a:solidFill>
                  <a:srgbClr val="FFFFFF"/>
                </a:solidFill>
              </a:rPr>
              <a:t>Combined Group </a:t>
            </a:r>
            <a:endParaRPr sz="2900" dirty="0">
              <a:solidFill>
                <a:srgbClr val="FFFFFF"/>
              </a:solidFill>
            </a:endParaRPr>
          </a:p>
        </p:txBody>
      </p:sp>
      <p:sp>
        <p:nvSpPr>
          <p:cNvPr id="226" name="Google Shape;226;p28">
            <a:hlinkClick r:id="rId11" action="ppaction://hlinksldjump"/>
          </p:cNvPr>
          <p:cNvSpPr txBox="1"/>
          <p:nvPr/>
        </p:nvSpPr>
        <p:spPr>
          <a:xfrm>
            <a:off x="5296209"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Our Group</a:t>
            </a:r>
            <a:endParaRPr sz="2900">
              <a:solidFill>
                <a:srgbClr val="FFFFFF"/>
              </a:solidFill>
            </a:endParaRPr>
          </a:p>
        </p:txBody>
      </p:sp>
      <p:sp>
        <p:nvSpPr>
          <p:cNvPr id="228" name="Google Shape;228;p28"/>
          <p:cNvSpPr txBox="1"/>
          <p:nvPr/>
        </p:nvSpPr>
        <p:spPr>
          <a:xfrm>
            <a:off x="326545" y="1088619"/>
            <a:ext cx="2599500" cy="20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600" dirty="0">
                <a:solidFill>
                  <a:srgbClr val="FFFFFF"/>
                </a:solidFill>
              </a:rPr>
              <a:t>Moving Homes</a:t>
            </a:r>
            <a:endParaRPr sz="4600" dirty="0">
              <a:solidFill>
                <a:srgbClr val="FFFFFF"/>
              </a:solidFill>
            </a:endParaRPr>
          </a:p>
        </p:txBody>
      </p:sp>
      <p:pic>
        <p:nvPicPr>
          <p:cNvPr id="229" name="Google Shape;229;p28"/>
          <p:cNvPicPr preferRelativeResize="0"/>
          <p:nvPr/>
        </p:nvPicPr>
        <p:blipFill>
          <a:blip r:embed="rId12">
            <a:alphaModFix/>
          </a:blip>
          <a:stretch>
            <a:fillRect/>
          </a:stretch>
        </p:blipFill>
        <p:spPr>
          <a:xfrm>
            <a:off x="4328251" y="3083825"/>
            <a:ext cx="1771351" cy="1711125"/>
          </a:xfrm>
          <a:prstGeom prst="rect">
            <a:avLst/>
          </a:prstGeom>
          <a:noFill/>
          <a:ln>
            <a:noFill/>
          </a:ln>
        </p:spPr>
      </p:pic>
      <p:pic>
        <p:nvPicPr>
          <p:cNvPr id="230" name="Google Shape;230;p28"/>
          <p:cNvPicPr preferRelativeResize="0"/>
          <p:nvPr/>
        </p:nvPicPr>
        <p:blipFill>
          <a:blip r:embed="rId12">
            <a:alphaModFix/>
          </a:blip>
          <a:stretch>
            <a:fillRect/>
          </a:stretch>
        </p:blipFill>
        <p:spPr>
          <a:xfrm>
            <a:off x="6496626" y="3083825"/>
            <a:ext cx="1771351" cy="1711125"/>
          </a:xfrm>
          <a:prstGeom prst="rect">
            <a:avLst/>
          </a:prstGeom>
          <a:noFill/>
          <a:ln>
            <a:noFill/>
          </a:ln>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0E3DD6C-A58E-4353-93C3-AD4E9FAF7DCF}"/>
              </a:ext>
            </a:extLst>
          </p:cNvPr>
          <p:cNvSpPr txBox="1"/>
          <p:nvPr/>
        </p:nvSpPr>
        <p:spPr>
          <a:xfrm>
            <a:off x="5186060" y="4866501"/>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941BCA95-177E-4D67-9931-A18566FF6625}"/>
              </a:ext>
            </a:extLst>
          </p:cNvPr>
          <p:cNvPicPr>
            <a:picLocks noChangeAspect="1"/>
          </p:cNvPicPr>
          <p:nvPr/>
        </p:nvPicPr>
        <p:blipFill>
          <a:blip r:embed="rId13"/>
          <a:stretch>
            <a:fillRect/>
          </a:stretch>
        </p:blipFill>
        <p:spPr>
          <a:xfrm>
            <a:off x="8376082" y="4881383"/>
            <a:ext cx="451077" cy="233910"/>
          </a:xfrm>
          <a:prstGeom prst="rect">
            <a:avLst/>
          </a:prstGeom>
        </p:spPr>
      </p:pic>
      <p:pic>
        <p:nvPicPr>
          <p:cNvPr id="18" name="Picture 17">
            <a:hlinkClick r:id="rId7" action="ppaction://hlinksldjump"/>
            <a:extLst>
              <a:ext uri="{FF2B5EF4-FFF2-40B4-BE49-F238E27FC236}">
                <a16:creationId xmlns:a16="http://schemas.microsoft.com/office/drawing/2014/main" id="{A2147BA7-9F10-445C-B09C-FC5E25873C1E}"/>
              </a:ext>
            </a:extLst>
          </p:cNvPr>
          <p:cNvPicPr>
            <a:picLocks noChangeAspect="1"/>
          </p:cNvPicPr>
          <p:nvPr/>
        </p:nvPicPr>
        <p:blipFill>
          <a:blip r:embed="rId14"/>
          <a:stretch>
            <a:fillRect/>
          </a:stretch>
        </p:blipFill>
        <p:spPr>
          <a:xfrm flipH="1">
            <a:off x="7270" y="4283420"/>
            <a:ext cx="319275" cy="51730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235"/>
        <p:cNvGrpSpPr/>
        <p:nvPr/>
      </p:nvGrpSpPr>
      <p:grpSpPr>
        <a:xfrm>
          <a:off x="0" y="0"/>
          <a:ext cx="0" cy="0"/>
          <a:chOff x="0" y="0"/>
          <a:chExt cx="0" cy="0"/>
        </a:xfrm>
      </p:grpSpPr>
      <p:pic>
        <p:nvPicPr>
          <p:cNvPr id="11"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551" y="578569"/>
            <a:ext cx="2903312" cy="4358055"/>
          </a:xfrm>
          <a:prstGeom prst="rect">
            <a:avLst/>
          </a:prstGeom>
          <a:noFill/>
          <a:extLst>
            <a:ext uri="{909E8E84-426E-40DD-AFC4-6F175D3DCCD1}">
              <a14:hiddenFill xmlns:a14="http://schemas.microsoft.com/office/drawing/2010/main">
                <a:solidFill>
                  <a:srgbClr val="FFFFFF"/>
                </a:solidFill>
              </a14:hiddenFill>
            </a:ext>
          </a:extLst>
        </p:spPr>
      </p:pic>
      <p:pic>
        <p:nvPicPr>
          <p:cNvPr id="236" name="Google Shape;236;p29">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237" name="Google Shape;237;p29">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239" name="Google Shape;239;p29"/>
          <p:cNvSpPr txBox="1"/>
          <p:nvPr/>
        </p:nvSpPr>
        <p:spPr>
          <a:xfrm>
            <a:off x="395700" y="774500"/>
            <a:ext cx="2599500" cy="119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100">
                <a:solidFill>
                  <a:srgbClr val="93C47D"/>
                </a:solidFill>
              </a:rPr>
              <a:t>Moving Homes</a:t>
            </a:r>
            <a:endParaRPr sz="4100">
              <a:solidFill>
                <a:srgbClr val="93C47D"/>
              </a:solidFill>
            </a:endParaRPr>
          </a:p>
        </p:txBody>
      </p:sp>
      <p:sp>
        <p:nvSpPr>
          <p:cNvPr id="240" name="Google Shape;240;p29">
            <a:hlinkClick r:id="" action="ppaction://noaction"/>
          </p:cNvPr>
          <p:cNvSpPr txBox="1"/>
          <p:nvPr/>
        </p:nvSpPr>
        <p:spPr>
          <a:xfrm>
            <a:off x="480450" y="1879575"/>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Youth </a:t>
            </a:r>
            <a:endParaRPr sz="3100" dirty="0">
              <a:solidFill>
                <a:srgbClr val="FFFFFF"/>
              </a:solidFill>
            </a:endParaRPr>
          </a:p>
          <a:p>
            <a:pPr marL="0" lvl="0" indent="0" algn="ctr" rtl="0">
              <a:spcBef>
                <a:spcPts val="0"/>
              </a:spcBef>
              <a:spcAft>
                <a:spcPts val="0"/>
              </a:spcAft>
              <a:buNone/>
            </a:pPr>
            <a:r>
              <a:rPr lang="en" sz="3100" dirty="0">
                <a:solidFill>
                  <a:srgbClr val="FFFFFF"/>
                </a:solidFill>
              </a:rPr>
              <a:t>Group</a:t>
            </a:r>
            <a:endParaRPr sz="3100" dirty="0">
              <a:solidFill>
                <a:srgbClr val="FFFFFF"/>
              </a:solidFill>
            </a:endParaRPr>
          </a:p>
        </p:txBody>
      </p:sp>
      <p:sp>
        <p:nvSpPr>
          <p:cNvPr id="241" name="Google Shape;241;p29"/>
          <p:cNvSpPr txBox="1">
            <a:spLocks noGrp="1"/>
          </p:cNvSpPr>
          <p:nvPr>
            <p:ph type="title" idx="4294967295"/>
          </p:nvPr>
        </p:nvSpPr>
        <p:spPr>
          <a:xfrm>
            <a:off x="3500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Clr>
                <a:schemeClr val="dk1"/>
              </a:buClr>
              <a:buSzPts val="1100"/>
              <a:buFont typeface="Arial"/>
              <a:buNone/>
            </a:pPr>
            <a:r>
              <a:rPr lang="en" sz="3100"/>
              <a:t>When kids have to move to     a new home or leave their grown-ups or brothers       and sisters.</a:t>
            </a:r>
            <a:endParaRPr sz="6700"/>
          </a:p>
        </p:txBody>
      </p:sp>
      <p:pic>
        <p:nvPicPr>
          <p:cNvPr id="242" name="Google Shape;242;p29"/>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243" name="Google Shape;243;p29"/>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244" name="Google Shape;244;p29">
            <a:hlinkClick r:id="rId10" action="ppaction://hlinksldjump"/>
          </p:cNvPr>
          <p:cNvSpPr/>
          <p:nvPr/>
        </p:nvSpPr>
        <p:spPr>
          <a:xfrm>
            <a:off x="8630625" y="4815700"/>
            <a:ext cx="4032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2" name="TextBox 11">
            <a:extLst>
              <a:ext uri="{FF2B5EF4-FFF2-40B4-BE49-F238E27FC236}">
                <a16:creationId xmlns:a16="http://schemas.microsoft.com/office/drawing/2014/main" id="{49056E78-BE77-410F-AC3D-B9052AA9EFC9}"/>
              </a:ext>
            </a:extLst>
          </p:cNvPr>
          <p:cNvSpPr txBox="1"/>
          <p:nvPr/>
        </p:nvSpPr>
        <p:spPr>
          <a:xfrm>
            <a:off x="4893301"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3" name="Picture 12">
            <a:extLst>
              <a:ext uri="{FF2B5EF4-FFF2-40B4-BE49-F238E27FC236}">
                <a16:creationId xmlns:a16="http://schemas.microsoft.com/office/drawing/2014/main" id="{B93F9071-13B9-41CC-8F10-7AE904F02E97}"/>
              </a:ext>
            </a:extLst>
          </p:cNvPr>
          <p:cNvPicPr>
            <a:picLocks noChangeAspect="1"/>
          </p:cNvPicPr>
          <p:nvPr/>
        </p:nvPicPr>
        <p:blipFill>
          <a:blip r:embed="rId11"/>
          <a:stretch>
            <a:fillRect/>
          </a:stretch>
        </p:blipFill>
        <p:spPr>
          <a:xfrm>
            <a:off x="8083323" y="4910932"/>
            <a:ext cx="451077" cy="233910"/>
          </a:xfrm>
          <a:prstGeom prst="rect">
            <a:avLst/>
          </a:prstGeom>
        </p:spPr>
      </p:pic>
      <p:pic>
        <p:nvPicPr>
          <p:cNvPr id="14" name="Picture 13">
            <a:hlinkClick r:id="rId7" action="ppaction://hlinksldjump"/>
            <a:extLst>
              <a:ext uri="{FF2B5EF4-FFF2-40B4-BE49-F238E27FC236}">
                <a16:creationId xmlns:a16="http://schemas.microsoft.com/office/drawing/2014/main" id="{FEB79D51-19A1-4D41-8AF0-AD954CD6AFEE}"/>
              </a:ext>
            </a:extLst>
          </p:cNvPr>
          <p:cNvPicPr>
            <a:picLocks noChangeAspect="1"/>
          </p:cNvPicPr>
          <p:nvPr/>
        </p:nvPicPr>
        <p:blipFill>
          <a:blip r:embed="rId12"/>
          <a:stretch>
            <a:fillRect/>
          </a:stretch>
        </p:blipFill>
        <p:spPr>
          <a:xfrm flipH="1">
            <a:off x="59086" y="4221411"/>
            <a:ext cx="319275" cy="51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anim calcmode="lin" valueType="num">
                                      <p:cBhvr>
                                        <p:cTn id="8" dur="1000" fill="hold"/>
                                        <p:tgtEl>
                                          <p:spTgt spid="241"/>
                                        </p:tgtEl>
                                        <p:attrNameLst>
                                          <p:attrName>ppt_x</p:attrName>
                                        </p:attrNameLst>
                                      </p:cBhvr>
                                      <p:tavLst>
                                        <p:tav tm="0">
                                          <p:val>
                                            <p:strVal val="#ppt_x"/>
                                          </p:val>
                                        </p:tav>
                                        <p:tav tm="100000">
                                          <p:val>
                                            <p:strVal val="#ppt_x"/>
                                          </p:val>
                                        </p:tav>
                                      </p:tavLst>
                                    </p:anim>
                                    <p:anim calcmode="lin" valueType="num">
                                      <p:cBhvr>
                                        <p:cTn id="9" dur="1000" fill="hold"/>
                                        <p:tgtEl>
                                          <p:spTgt spid="2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A9EB-0FC2-4BDF-9030-5590847B7A30}"/>
              </a:ext>
            </a:extLst>
          </p:cNvPr>
          <p:cNvSpPr>
            <a:spLocks noGrp="1"/>
          </p:cNvSpPr>
          <p:nvPr>
            <p:ph type="title"/>
          </p:nvPr>
        </p:nvSpPr>
        <p:spPr/>
        <p:txBody>
          <a:bodyPr/>
          <a:lstStyle/>
          <a:p>
            <a:r>
              <a:rPr lang="en-US" dirty="0"/>
              <a:t>Acknowledgment</a:t>
            </a:r>
          </a:p>
        </p:txBody>
      </p:sp>
      <p:sp>
        <p:nvSpPr>
          <p:cNvPr id="3" name="TextBox 4">
            <a:extLst>
              <a:ext uri="{FF2B5EF4-FFF2-40B4-BE49-F238E27FC236}">
                <a16:creationId xmlns:a16="http://schemas.microsoft.com/office/drawing/2014/main" id="{97E6EFA8-CBDA-403A-8C9A-4AE0708D0FDE}"/>
              </a:ext>
            </a:extLst>
          </p:cNvPr>
          <p:cNvSpPr txBox="1"/>
          <p:nvPr/>
        </p:nvSpPr>
        <p:spPr>
          <a:xfrm>
            <a:off x="5404596" y="479545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4" name="Picture 3">
            <a:extLst>
              <a:ext uri="{FF2B5EF4-FFF2-40B4-BE49-F238E27FC236}">
                <a16:creationId xmlns:a16="http://schemas.microsoft.com/office/drawing/2014/main" id="{660527B3-5F50-452D-8FC0-B110BC858CB3}"/>
              </a:ext>
            </a:extLst>
          </p:cNvPr>
          <p:cNvPicPr>
            <a:picLocks noChangeAspect="1"/>
          </p:cNvPicPr>
          <p:nvPr/>
        </p:nvPicPr>
        <p:blipFill>
          <a:blip r:embed="rId2"/>
          <a:stretch>
            <a:fillRect/>
          </a:stretch>
        </p:blipFill>
        <p:spPr>
          <a:xfrm>
            <a:off x="8594618" y="4810333"/>
            <a:ext cx="451077" cy="233910"/>
          </a:xfrm>
          <a:prstGeom prst="rect">
            <a:avLst/>
          </a:prstGeom>
        </p:spPr>
      </p:pic>
      <p:sp>
        <p:nvSpPr>
          <p:cNvPr id="5" name="Rectangle 4">
            <a:extLst>
              <a:ext uri="{FF2B5EF4-FFF2-40B4-BE49-F238E27FC236}">
                <a16:creationId xmlns:a16="http://schemas.microsoft.com/office/drawing/2014/main" id="{9A00DF5B-BC64-4F4E-A066-B179E3DA050F}"/>
              </a:ext>
            </a:extLst>
          </p:cNvPr>
          <p:cNvSpPr/>
          <p:nvPr/>
        </p:nvSpPr>
        <p:spPr>
          <a:xfrm>
            <a:off x="311700" y="1080081"/>
            <a:ext cx="8429833" cy="384720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96003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248"/>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40" y="817402"/>
            <a:ext cx="2985457" cy="3434575"/>
          </a:xfrm>
          <a:prstGeom prst="rect">
            <a:avLst/>
          </a:prstGeom>
          <a:noFill/>
          <a:extLst>
            <a:ext uri="{909E8E84-426E-40DD-AFC4-6F175D3DCCD1}">
              <a14:hiddenFill xmlns:a14="http://schemas.microsoft.com/office/drawing/2010/main">
                <a:solidFill>
                  <a:srgbClr val="FFFFFF"/>
                </a:solidFill>
              </a14:hiddenFill>
            </a:ext>
          </a:extLst>
        </p:spPr>
      </p:pic>
      <p:pic>
        <p:nvPicPr>
          <p:cNvPr id="249" name="Google Shape;249;p30">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250" name="Google Shape;250;p30">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252" name="Google Shape;252;p30"/>
          <p:cNvSpPr txBox="1">
            <a:spLocks noGrp="1"/>
          </p:cNvSpPr>
          <p:nvPr>
            <p:ph type="title" idx="4294967295"/>
          </p:nvPr>
        </p:nvSpPr>
        <p:spPr>
          <a:xfrm>
            <a:off x="3509753" y="91451"/>
            <a:ext cx="5332200" cy="849647"/>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900" dirty="0"/>
              <a:t>How do youth feel when they can’t live with their parents?</a:t>
            </a:r>
            <a:endParaRPr sz="1900" dirty="0"/>
          </a:p>
        </p:txBody>
      </p:sp>
      <p:pic>
        <p:nvPicPr>
          <p:cNvPr id="253" name="Google Shape;253;p30"/>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254" name="Google Shape;254;p30"/>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255" name="Google Shape;255;p30"/>
          <p:cNvSpPr txBox="1"/>
          <p:nvPr/>
        </p:nvSpPr>
        <p:spPr>
          <a:xfrm>
            <a:off x="552900" y="1340350"/>
            <a:ext cx="2285100" cy="150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Moving Homes</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256" name="Google Shape;256;p30">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252;p30">
            <a:extLst>
              <a:ext uri="{FF2B5EF4-FFF2-40B4-BE49-F238E27FC236}">
                <a16:creationId xmlns:a16="http://schemas.microsoft.com/office/drawing/2014/main" id="{A981C649-9104-441B-9247-9227BFCEA440}"/>
              </a:ext>
            </a:extLst>
          </p:cNvPr>
          <p:cNvSpPr txBox="1">
            <a:spLocks/>
          </p:cNvSpPr>
          <p:nvPr/>
        </p:nvSpPr>
        <p:spPr>
          <a:xfrm>
            <a:off x="5219560" y="1097265"/>
            <a:ext cx="2016185" cy="2065751"/>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indent="-349250">
              <a:lnSpc>
                <a:spcPct val="115000"/>
              </a:lnSpc>
              <a:spcBef>
                <a:spcPts val="1200"/>
              </a:spcBef>
              <a:buSzPts val="1900"/>
              <a:buFont typeface="Arial"/>
              <a:buChar char="●"/>
            </a:pPr>
            <a:r>
              <a:rPr lang="en-US" sz="1900" dirty="0"/>
              <a:t>Confused</a:t>
            </a:r>
          </a:p>
          <a:p>
            <a:pPr marL="457200" indent="-349250">
              <a:lnSpc>
                <a:spcPct val="115000"/>
              </a:lnSpc>
              <a:buSzPts val="1900"/>
              <a:buFont typeface="Arial"/>
              <a:buChar char="●"/>
            </a:pPr>
            <a:r>
              <a:rPr lang="en-US" sz="1900" dirty="0"/>
              <a:t>Sad</a:t>
            </a:r>
          </a:p>
          <a:p>
            <a:pPr marL="457200" indent="-349250">
              <a:lnSpc>
                <a:spcPct val="115000"/>
              </a:lnSpc>
              <a:buSzPts val="1900"/>
              <a:buFont typeface="Arial"/>
              <a:buChar char="●"/>
            </a:pPr>
            <a:r>
              <a:rPr lang="en-US" sz="1900" dirty="0"/>
              <a:t>Worried</a:t>
            </a:r>
          </a:p>
          <a:p>
            <a:pPr marL="457200" indent="-349250">
              <a:lnSpc>
                <a:spcPct val="115000"/>
              </a:lnSpc>
              <a:buSzPts val="1900"/>
              <a:buFont typeface="Arial"/>
              <a:buChar char="●"/>
            </a:pPr>
            <a:r>
              <a:rPr lang="en-US" sz="1900" dirty="0"/>
              <a:t>Angry</a:t>
            </a:r>
          </a:p>
          <a:p>
            <a:pPr marL="457200" indent="-349250">
              <a:lnSpc>
                <a:spcPct val="115000"/>
              </a:lnSpc>
              <a:buSzPts val="1900"/>
              <a:buFont typeface="Arial"/>
              <a:buChar char="●"/>
            </a:pPr>
            <a:r>
              <a:rPr lang="en-US" sz="1900" dirty="0"/>
              <a:t>Lonely</a:t>
            </a:r>
          </a:p>
          <a:p>
            <a:pPr>
              <a:lnSpc>
                <a:spcPct val="115000"/>
              </a:lnSpc>
              <a:spcBef>
                <a:spcPts val="1200"/>
              </a:spcBef>
              <a:spcAft>
                <a:spcPts val="1200"/>
              </a:spcAft>
            </a:pPr>
            <a:endParaRPr lang="en-US" sz="1900" dirty="0"/>
          </a:p>
        </p:txBody>
      </p:sp>
      <p:pic>
        <p:nvPicPr>
          <p:cNvPr id="14"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7F3E843-77A6-4262-99CA-CCD7BADEF3E2}"/>
              </a:ext>
            </a:extLst>
          </p:cNvPr>
          <p:cNvSpPr txBox="1"/>
          <p:nvPr/>
        </p:nvSpPr>
        <p:spPr>
          <a:xfrm>
            <a:off x="4868728" y="4913549"/>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62516D1D-A764-489F-A933-15BC6785A84C}"/>
              </a:ext>
            </a:extLst>
          </p:cNvPr>
          <p:cNvPicPr>
            <a:picLocks noChangeAspect="1"/>
          </p:cNvPicPr>
          <p:nvPr/>
        </p:nvPicPr>
        <p:blipFill>
          <a:blip r:embed="rId11"/>
          <a:stretch>
            <a:fillRect/>
          </a:stretch>
        </p:blipFill>
        <p:spPr>
          <a:xfrm>
            <a:off x="8058750" y="4928431"/>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8E98F9B9-F761-494D-9D88-3FD83D42414F}"/>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927863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pic>
        <p:nvPicPr>
          <p:cNvPr id="3" name="Picture 2">
            <a:extLst>
              <a:ext uri="{FF2B5EF4-FFF2-40B4-BE49-F238E27FC236}">
                <a16:creationId xmlns:a16="http://schemas.microsoft.com/office/drawing/2014/main" id="{DE93F68B-9007-49F1-94DC-69D1DD0CDE8A}"/>
              </a:ext>
            </a:extLst>
          </p:cNvPr>
          <p:cNvPicPr>
            <a:picLocks noChangeAspect="1"/>
          </p:cNvPicPr>
          <p:nvPr/>
        </p:nvPicPr>
        <p:blipFill>
          <a:blip r:embed="rId3"/>
          <a:stretch>
            <a:fillRect/>
          </a:stretch>
        </p:blipFill>
        <p:spPr>
          <a:xfrm>
            <a:off x="79700" y="-1"/>
            <a:ext cx="8984600" cy="5091061"/>
          </a:xfrm>
          <a:prstGeom prst="rect">
            <a:avLst/>
          </a:prstGeom>
        </p:spPr>
      </p:pic>
      <p:sp>
        <p:nvSpPr>
          <p:cNvPr id="268" name="Google Shape;268;p30"/>
          <p:cNvSpPr txBox="1"/>
          <p:nvPr/>
        </p:nvSpPr>
        <p:spPr>
          <a:xfrm>
            <a:off x="79700" y="-16375"/>
            <a:ext cx="17838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bg1"/>
                </a:solidFill>
              </a:rPr>
              <a:t>Moving</a:t>
            </a:r>
            <a:r>
              <a:rPr lang="en" sz="1800" dirty="0">
                <a:solidFill>
                  <a:srgbClr val="38761D"/>
                </a:solidFill>
              </a:rPr>
              <a:t> </a:t>
            </a:r>
            <a:r>
              <a:rPr lang="en" sz="1800" dirty="0">
                <a:solidFill>
                  <a:schemeClr val="bg1"/>
                </a:solidFill>
              </a:rPr>
              <a:t>Homes</a:t>
            </a:r>
            <a:endParaRPr sz="1800" dirty="0">
              <a:solidFill>
                <a:schemeClr val="bg1"/>
              </a:solidFill>
            </a:endParaRPr>
          </a:p>
        </p:txBody>
      </p:sp>
      <p:sp>
        <p:nvSpPr>
          <p:cNvPr id="269" name="Google Shape;269;p30">
            <a:hlinkClick r:id="rId4" action="ppaction://hlinksldjump"/>
          </p:cNvPr>
          <p:cNvSpPr/>
          <p:nvPr/>
        </p:nvSpPr>
        <p:spPr>
          <a:xfrm>
            <a:off x="852210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4" name="Picture 10" descr="Blackboard, School, Chalkboard, Education, Cha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2386" y="4712900"/>
            <a:ext cx="401614" cy="3781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E34E233-FEF7-4DFE-BD7F-6B69F8745AB8}"/>
              </a:ext>
            </a:extLst>
          </p:cNvPr>
          <p:cNvPicPr>
            <a:picLocks noChangeAspect="1"/>
          </p:cNvPicPr>
          <p:nvPr/>
        </p:nvPicPr>
        <p:blipFill>
          <a:blip r:embed="rId6"/>
          <a:stretch>
            <a:fillRect/>
          </a:stretch>
        </p:blipFill>
        <p:spPr>
          <a:xfrm>
            <a:off x="6132535" y="2354488"/>
            <a:ext cx="467557" cy="382082"/>
          </a:xfrm>
          <a:prstGeom prst="rect">
            <a:avLst/>
          </a:prstGeom>
        </p:spPr>
      </p:pic>
      <p:pic>
        <p:nvPicPr>
          <p:cNvPr id="38" name="Picture 37">
            <a:extLst>
              <a:ext uri="{FF2B5EF4-FFF2-40B4-BE49-F238E27FC236}">
                <a16:creationId xmlns:a16="http://schemas.microsoft.com/office/drawing/2014/main" id="{BEF6241E-2EEC-4413-9867-FE1B87A4F38E}"/>
              </a:ext>
            </a:extLst>
          </p:cNvPr>
          <p:cNvPicPr>
            <a:picLocks noChangeAspect="1"/>
          </p:cNvPicPr>
          <p:nvPr/>
        </p:nvPicPr>
        <p:blipFill>
          <a:blip r:embed="rId6"/>
          <a:stretch>
            <a:fillRect/>
          </a:stretch>
        </p:blipFill>
        <p:spPr>
          <a:xfrm>
            <a:off x="198983" y="4446200"/>
            <a:ext cx="652726" cy="533400"/>
          </a:xfrm>
          <a:prstGeom prst="rect">
            <a:avLst/>
          </a:prstGeom>
        </p:spPr>
      </p:pic>
      <p:pic>
        <p:nvPicPr>
          <p:cNvPr id="11" name="Picture 10">
            <a:extLst>
              <a:ext uri="{FF2B5EF4-FFF2-40B4-BE49-F238E27FC236}">
                <a16:creationId xmlns:a16="http://schemas.microsoft.com/office/drawing/2014/main" id="{C70B2E76-69B0-4407-AE27-586A11DBE534}"/>
              </a:ext>
            </a:extLst>
          </p:cNvPr>
          <p:cNvPicPr>
            <a:picLocks noChangeAspect="1"/>
          </p:cNvPicPr>
          <p:nvPr/>
        </p:nvPicPr>
        <p:blipFill>
          <a:blip r:embed="rId7"/>
          <a:stretch>
            <a:fillRect/>
          </a:stretch>
        </p:blipFill>
        <p:spPr>
          <a:xfrm flipH="1">
            <a:off x="2363628" y="2504708"/>
            <a:ext cx="541906" cy="468241"/>
          </a:xfrm>
          <a:prstGeom prst="rect">
            <a:avLst/>
          </a:prstGeom>
        </p:spPr>
      </p:pic>
      <p:pic>
        <p:nvPicPr>
          <p:cNvPr id="39" name="Picture 38">
            <a:extLst>
              <a:ext uri="{FF2B5EF4-FFF2-40B4-BE49-F238E27FC236}">
                <a16:creationId xmlns:a16="http://schemas.microsoft.com/office/drawing/2014/main" id="{EFE4CE3D-39F3-4ECC-B16B-982914AE4647}"/>
              </a:ext>
            </a:extLst>
          </p:cNvPr>
          <p:cNvPicPr>
            <a:picLocks noChangeAspect="1"/>
          </p:cNvPicPr>
          <p:nvPr/>
        </p:nvPicPr>
        <p:blipFill>
          <a:blip r:embed="rId7"/>
          <a:stretch>
            <a:fillRect/>
          </a:stretch>
        </p:blipFill>
        <p:spPr>
          <a:xfrm flipH="1">
            <a:off x="230907" y="3935406"/>
            <a:ext cx="541906" cy="468241"/>
          </a:xfrm>
          <a:prstGeom prst="rect">
            <a:avLst/>
          </a:prstGeom>
        </p:spPr>
      </p:pic>
      <p:pic>
        <p:nvPicPr>
          <p:cNvPr id="41" name="Picture 40">
            <a:extLst>
              <a:ext uri="{FF2B5EF4-FFF2-40B4-BE49-F238E27FC236}">
                <a16:creationId xmlns:a16="http://schemas.microsoft.com/office/drawing/2014/main" id="{71CE520A-AC7B-4684-97E4-2D4518C9365A}"/>
              </a:ext>
            </a:extLst>
          </p:cNvPr>
          <p:cNvPicPr>
            <a:picLocks noChangeAspect="1"/>
          </p:cNvPicPr>
          <p:nvPr/>
        </p:nvPicPr>
        <p:blipFill>
          <a:blip r:embed="rId7"/>
          <a:stretch>
            <a:fillRect/>
          </a:stretch>
        </p:blipFill>
        <p:spPr>
          <a:xfrm flipH="1">
            <a:off x="5755565" y="3605784"/>
            <a:ext cx="541906" cy="468241"/>
          </a:xfrm>
          <a:prstGeom prst="rect">
            <a:avLst/>
          </a:prstGeom>
        </p:spPr>
      </p:pic>
      <p:pic>
        <p:nvPicPr>
          <p:cNvPr id="13" name="Picture 12">
            <a:extLst>
              <a:ext uri="{FF2B5EF4-FFF2-40B4-BE49-F238E27FC236}">
                <a16:creationId xmlns:a16="http://schemas.microsoft.com/office/drawing/2014/main" id="{02C6DA62-9685-41C0-8A9E-E585E760E36C}"/>
              </a:ext>
            </a:extLst>
          </p:cNvPr>
          <p:cNvPicPr>
            <a:picLocks noChangeAspect="1"/>
          </p:cNvPicPr>
          <p:nvPr/>
        </p:nvPicPr>
        <p:blipFill>
          <a:blip r:embed="rId8"/>
          <a:stretch>
            <a:fillRect/>
          </a:stretch>
        </p:blipFill>
        <p:spPr>
          <a:xfrm>
            <a:off x="7544621" y="3217653"/>
            <a:ext cx="1204279" cy="978477"/>
          </a:xfrm>
          <a:prstGeom prst="rect">
            <a:avLst/>
          </a:prstGeom>
        </p:spPr>
      </p:pic>
      <p:pic>
        <p:nvPicPr>
          <p:cNvPr id="42" name="Picture 41">
            <a:extLst>
              <a:ext uri="{FF2B5EF4-FFF2-40B4-BE49-F238E27FC236}">
                <a16:creationId xmlns:a16="http://schemas.microsoft.com/office/drawing/2014/main" id="{1DE63748-838E-42F0-AAB2-59B0AF9B369F}"/>
              </a:ext>
            </a:extLst>
          </p:cNvPr>
          <p:cNvPicPr>
            <a:picLocks noChangeAspect="1"/>
          </p:cNvPicPr>
          <p:nvPr/>
        </p:nvPicPr>
        <p:blipFill>
          <a:blip r:embed="rId8"/>
          <a:stretch>
            <a:fillRect/>
          </a:stretch>
        </p:blipFill>
        <p:spPr>
          <a:xfrm flipH="1">
            <a:off x="924019" y="4409944"/>
            <a:ext cx="745736" cy="605911"/>
          </a:xfrm>
          <a:prstGeom prst="rect">
            <a:avLst/>
          </a:prstGeom>
        </p:spPr>
      </p:pic>
      <p:pic>
        <p:nvPicPr>
          <p:cNvPr id="15" name="Picture 14">
            <a:extLst>
              <a:ext uri="{FF2B5EF4-FFF2-40B4-BE49-F238E27FC236}">
                <a16:creationId xmlns:a16="http://schemas.microsoft.com/office/drawing/2014/main" id="{A91D7DEE-EA25-4FCF-97C9-99A4F2F82FA2}"/>
              </a:ext>
            </a:extLst>
          </p:cNvPr>
          <p:cNvPicPr>
            <a:picLocks noChangeAspect="1"/>
          </p:cNvPicPr>
          <p:nvPr/>
        </p:nvPicPr>
        <p:blipFill>
          <a:blip r:embed="rId9"/>
          <a:stretch>
            <a:fillRect/>
          </a:stretch>
        </p:blipFill>
        <p:spPr>
          <a:xfrm>
            <a:off x="4572000" y="1304961"/>
            <a:ext cx="432658" cy="605911"/>
          </a:xfrm>
          <a:prstGeom prst="rect">
            <a:avLst/>
          </a:prstGeom>
        </p:spPr>
      </p:pic>
      <p:pic>
        <p:nvPicPr>
          <p:cNvPr id="43" name="Picture 42">
            <a:extLst>
              <a:ext uri="{FF2B5EF4-FFF2-40B4-BE49-F238E27FC236}">
                <a16:creationId xmlns:a16="http://schemas.microsoft.com/office/drawing/2014/main" id="{FF7ABBD4-FAB3-4A9A-BF50-4665AE7C50D1}"/>
              </a:ext>
            </a:extLst>
          </p:cNvPr>
          <p:cNvPicPr>
            <a:picLocks noChangeAspect="1"/>
          </p:cNvPicPr>
          <p:nvPr/>
        </p:nvPicPr>
        <p:blipFill>
          <a:blip r:embed="rId9"/>
          <a:stretch>
            <a:fillRect/>
          </a:stretch>
        </p:blipFill>
        <p:spPr>
          <a:xfrm>
            <a:off x="7418057" y="437035"/>
            <a:ext cx="432658" cy="605911"/>
          </a:xfrm>
          <a:prstGeom prst="rect">
            <a:avLst/>
          </a:prstGeom>
        </p:spPr>
      </p:pic>
      <p:sp>
        <p:nvSpPr>
          <p:cNvPr id="46" name="TextBox 45">
            <a:extLst>
              <a:ext uri="{FF2B5EF4-FFF2-40B4-BE49-F238E27FC236}">
                <a16:creationId xmlns:a16="http://schemas.microsoft.com/office/drawing/2014/main" id="{272A6EE3-3D9E-4070-9548-448619CFDD89}"/>
              </a:ext>
            </a:extLst>
          </p:cNvPr>
          <p:cNvSpPr txBox="1"/>
          <p:nvPr/>
        </p:nvSpPr>
        <p:spPr>
          <a:xfrm>
            <a:off x="4741065" y="4818196"/>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47" name="Picture 46">
            <a:extLst>
              <a:ext uri="{FF2B5EF4-FFF2-40B4-BE49-F238E27FC236}">
                <a16:creationId xmlns:a16="http://schemas.microsoft.com/office/drawing/2014/main" id="{F45F922F-6AE5-4D91-A2D1-2173DAFE9A97}"/>
              </a:ext>
            </a:extLst>
          </p:cNvPr>
          <p:cNvPicPr>
            <a:picLocks noChangeAspect="1"/>
          </p:cNvPicPr>
          <p:nvPr/>
        </p:nvPicPr>
        <p:blipFill>
          <a:blip r:embed="rId10"/>
          <a:stretch>
            <a:fillRect/>
          </a:stretch>
        </p:blipFill>
        <p:spPr>
          <a:xfrm>
            <a:off x="7913590" y="4813115"/>
            <a:ext cx="528810" cy="26130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274"/>
        <p:cNvGrpSpPr/>
        <p:nvPr/>
      </p:nvGrpSpPr>
      <p:grpSpPr>
        <a:xfrm>
          <a:off x="0" y="0"/>
          <a:ext cx="0" cy="0"/>
          <a:chOff x="0" y="0"/>
          <a:chExt cx="0" cy="0"/>
        </a:xfrm>
      </p:grpSpPr>
      <p:pic>
        <p:nvPicPr>
          <p:cNvPr id="275" name="Google Shape;275;p31">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276" name="Google Shape;276;p31">
            <a:hlinkClick r:id="rId6" action="ppaction://hlinksldjump"/>
          </p:cNvPr>
          <p:cNvPicPr preferRelativeResize="0"/>
          <p:nvPr/>
        </p:nvPicPr>
        <p:blipFill>
          <a:blip r:embed="rId7"/>
          <a:stretch>
            <a:fillRect/>
          </a:stretch>
        </p:blipFill>
        <p:spPr>
          <a:xfrm rot="-398067">
            <a:off x="19924" y="4789262"/>
            <a:ext cx="780525" cy="390262"/>
          </a:xfrm>
          <a:prstGeom prst="rect">
            <a:avLst/>
          </a:prstGeom>
          <a:noFill/>
          <a:ln>
            <a:noFill/>
          </a:ln>
        </p:spPr>
      </p:pic>
      <p:sp>
        <p:nvSpPr>
          <p:cNvPr id="278" name="Google Shape;278;p31"/>
          <p:cNvSpPr txBox="1"/>
          <p:nvPr/>
        </p:nvSpPr>
        <p:spPr>
          <a:xfrm>
            <a:off x="395700" y="1046125"/>
            <a:ext cx="2599500" cy="82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rgbClr val="93C47D"/>
                </a:solidFill>
              </a:rPr>
              <a:t>Moving Homes</a:t>
            </a:r>
            <a:endParaRPr sz="3700">
              <a:solidFill>
                <a:srgbClr val="93C47D"/>
              </a:solidFill>
            </a:endParaRPr>
          </a:p>
        </p:txBody>
      </p:sp>
      <p:sp>
        <p:nvSpPr>
          <p:cNvPr id="279" name="Google Shape;279;p31">
            <a:hlinkClick r:id="" action="ppaction://noaction"/>
          </p:cNvPr>
          <p:cNvSpPr txBox="1"/>
          <p:nvPr/>
        </p:nvSpPr>
        <p:spPr>
          <a:xfrm>
            <a:off x="480450" y="2260925"/>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a:solidFill>
                  <a:srgbClr val="FFFFFF"/>
                </a:solidFill>
              </a:rPr>
              <a:t>Caregiver Group</a:t>
            </a:r>
            <a:endParaRPr sz="3100">
              <a:solidFill>
                <a:srgbClr val="FFFFFF"/>
              </a:solidFill>
            </a:endParaRPr>
          </a:p>
        </p:txBody>
      </p:sp>
      <p:sp>
        <p:nvSpPr>
          <p:cNvPr id="280" name="Google Shape;280;p31"/>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US" sz="1900" dirty="0"/>
              <a:t>When family members live apart, they may  miss talking to and seeing each other. </a:t>
            </a:r>
            <a:br>
              <a:rPr lang="en-US" sz="1900" dirty="0"/>
            </a:br>
            <a:br>
              <a:rPr lang="en-US" sz="1900" dirty="0"/>
            </a:br>
            <a:r>
              <a:rPr lang="en-US" sz="1900" dirty="0"/>
              <a:t>What are 3 ways family members who live  apart can still feel close to each other when            they can’t see or talk to each other?</a:t>
            </a:r>
            <a:endParaRPr sz="1900" dirty="0"/>
          </a:p>
          <a:p>
            <a:pPr marL="88900" lvl="0" indent="0" algn="ctr" rtl="0">
              <a:lnSpc>
                <a:spcPct val="115000"/>
              </a:lnSpc>
              <a:spcBef>
                <a:spcPts val="1200"/>
              </a:spcBef>
              <a:spcAft>
                <a:spcPts val="1200"/>
              </a:spcAft>
              <a:buNone/>
            </a:pPr>
            <a:endParaRPr sz="1700" dirty="0"/>
          </a:p>
        </p:txBody>
      </p:sp>
      <p:pic>
        <p:nvPicPr>
          <p:cNvPr id="281" name="Google Shape;281;p31"/>
          <p:cNvPicPr preferRelativeResize="0"/>
          <p:nvPr/>
        </p:nvPicPr>
        <p:blipFill>
          <a:blip r:embed="rId8">
            <a:alphaModFix/>
          </a:blip>
          <a:stretch>
            <a:fillRect/>
          </a:stretch>
        </p:blipFill>
        <p:spPr>
          <a:xfrm>
            <a:off x="4251951" y="3225500"/>
            <a:ext cx="1771351" cy="1711125"/>
          </a:xfrm>
          <a:prstGeom prst="rect">
            <a:avLst/>
          </a:prstGeom>
          <a:noFill/>
          <a:ln>
            <a:noFill/>
          </a:ln>
        </p:spPr>
      </p:pic>
      <p:pic>
        <p:nvPicPr>
          <p:cNvPr id="282" name="Google Shape;282;p31"/>
          <p:cNvPicPr preferRelativeResize="0"/>
          <p:nvPr/>
        </p:nvPicPr>
        <p:blipFill>
          <a:blip r:embed="rId8">
            <a:alphaModFix/>
          </a:blip>
          <a:stretch>
            <a:fillRect/>
          </a:stretch>
        </p:blipFill>
        <p:spPr>
          <a:xfrm>
            <a:off x="6611576" y="3225500"/>
            <a:ext cx="1771351" cy="1711125"/>
          </a:xfrm>
          <a:prstGeom prst="rect">
            <a:avLst/>
          </a:prstGeom>
          <a:noFill/>
          <a:ln>
            <a:noFill/>
          </a:ln>
        </p:spPr>
      </p:pic>
      <p:pic>
        <p:nvPicPr>
          <p:cNvPr id="12" name="Picture 10" descr="Blackboard, School, Chalkboard, Education, Chal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0A84A4-7971-44EF-BECB-60BAE7FC63D6}"/>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179E3708-2665-433F-B105-B200FC230ACE}"/>
              </a:ext>
            </a:extLst>
          </p:cNvPr>
          <p:cNvPicPr>
            <a:picLocks noChangeAspect="1"/>
          </p:cNvPicPr>
          <p:nvPr/>
        </p:nvPicPr>
        <p:blipFill>
          <a:blip r:embed="rId10"/>
          <a:stretch>
            <a:fillRect/>
          </a:stretch>
        </p:blipFill>
        <p:spPr>
          <a:xfrm>
            <a:off x="8322450" y="4910932"/>
            <a:ext cx="451077" cy="233910"/>
          </a:xfrm>
          <a:prstGeom prst="rect">
            <a:avLst/>
          </a:prstGeom>
        </p:spPr>
      </p:pic>
      <p:pic>
        <p:nvPicPr>
          <p:cNvPr id="13" name="Picture 12">
            <a:hlinkClick r:id="rId6" action="ppaction://hlinksldjump"/>
            <a:extLst>
              <a:ext uri="{FF2B5EF4-FFF2-40B4-BE49-F238E27FC236}">
                <a16:creationId xmlns:a16="http://schemas.microsoft.com/office/drawing/2014/main" id="{BF85360C-CCBF-4A67-B4DE-97932F50BF22}"/>
              </a:ext>
            </a:extLst>
          </p:cNvPr>
          <p:cNvPicPr>
            <a:picLocks noChangeAspect="1"/>
          </p:cNvPicPr>
          <p:nvPr/>
        </p:nvPicPr>
        <p:blipFill>
          <a:blip r:embed="rId11"/>
          <a:stretch>
            <a:fillRect/>
          </a:stretch>
        </p:blipFill>
        <p:spPr>
          <a:xfrm flipH="1">
            <a:off x="76425" y="4228173"/>
            <a:ext cx="319275" cy="51730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287"/>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62" y="814563"/>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288" name="Google Shape;288;p32">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289" name="Google Shape;289;p32">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290" name="Google Shape;290;p32">
            <a:hlinkClick r:id="rId9" action="ppaction://hlinksldjump"/>
          </p:cNvPr>
          <p:cNvSpPr txBox="1"/>
          <p:nvPr/>
        </p:nvSpPr>
        <p:spPr>
          <a:xfrm>
            <a:off x="3443525"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Youth Group</a:t>
            </a:r>
            <a:endParaRPr sz="2900">
              <a:solidFill>
                <a:srgbClr val="FFFFFF"/>
              </a:solidFill>
            </a:endParaRPr>
          </a:p>
        </p:txBody>
      </p:sp>
      <p:sp>
        <p:nvSpPr>
          <p:cNvPr id="291" name="Google Shape;291;p32">
            <a:hlinkClick r:id="rId10" action="ppaction://hlinksldjump"/>
          </p:cNvPr>
          <p:cNvSpPr txBox="1"/>
          <p:nvPr/>
        </p:nvSpPr>
        <p:spPr>
          <a:xfrm>
            <a:off x="7148906" y="435900"/>
            <a:ext cx="18828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dirty="0">
                <a:solidFill>
                  <a:srgbClr val="FFFFFF"/>
                </a:solidFill>
              </a:rPr>
              <a:t>Combined Group </a:t>
            </a:r>
            <a:endParaRPr sz="2900" dirty="0">
              <a:solidFill>
                <a:srgbClr val="FFFFFF"/>
              </a:solidFill>
            </a:endParaRPr>
          </a:p>
        </p:txBody>
      </p:sp>
      <p:sp>
        <p:nvSpPr>
          <p:cNvPr id="292" name="Google Shape;292;p32">
            <a:hlinkClick r:id="rId11" action="ppaction://hlinksldjump"/>
          </p:cNvPr>
          <p:cNvSpPr txBox="1"/>
          <p:nvPr/>
        </p:nvSpPr>
        <p:spPr>
          <a:xfrm>
            <a:off x="5296209"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Our Group</a:t>
            </a:r>
            <a:endParaRPr sz="2900">
              <a:solidFill>
                <a:srgbClr val="FFFFFF"/>
              </a:solidFill>
            </a:endParaRPr>
          </a:p>
        </p:txBody>
      </p:sp>
      <p:sp>
        <p:nvSpPr>
          <p:cNvPr id="294" name="Google Shape;294;p32"/>
          <p:cNvSpPr txBox="1"/>
          <p:nvPr/>
        </p:nvSpPr>
        <p:spPr>
          <a:xfrm>
            <a:off x="395700" y="1035425"/>
            <a:ext cx="2599500" cy="204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300">
                <a:solidFill>
                  <a:srgbClr val="FFFFFF"/>
                </a:solidFill>
              </a:rPr>
              <a:t>Loss of     a Loved One</a:t>
            </a:r>
            <a:endParaRPr sz="4300">
              <a:solidFill>
                <a:srgbClr val="FFFFFF"/>
              </a:solidFill>
            </a:endParaRPr>
          </a:p>
        </p:txBody>
      </p:sp>
      <p:pic>
        <p:nvPicPr>
          <p:cNvPr id="295" name="Google Shape;295;p32"/>
          <p:cNvPicPr preferRelativeResize="0"/>
          <p:nvPr/>
        </p:nvPicPr>
        <p:blipFill>
          <a:blip r:embed="rId12">
            <a:alphaModFix/>
          </a:blip>
          <a:stretch>
            <a:fillRect/>
          </a:stretch>
        </p:blipFill>
        <p:spPr>
          <a:xfrm>
            <a:off x="4328251" y="3083825"/>
            <a:ext cx="1771351" cy="1711125"/>
          </a:xfrm>
          <a:prstGeom prst="rect">
            <a:avLst/>
          </a:prstGeom>
          <a:noFill/>
          <a:ln>
            <a:noFill/>
          </a:ln>
        </p:spPr>
      </p:pic>
      <p:pic>
        <p:nvPicPr>
          <p:cNvPr id="296" name="Google Shape;296;p32"/>
          <p:cNvPicPr preferRelativeResize="0"/>
          <p:nvPr/>
        </p:nvPicPr>
        <p:blipFill>
          <a:blip r:embed="rId12">
            <a:alphaModFix/>
          </a:blip>
          <a:stretch>
            <a:fillRect/>
          </a:stretch>
        </p:blipFill>
        <p:spPr>
          <a:xfrm>
            <a:off x="6496626" y="3083825"/>
            <a:ext cx="1771351" cy="1711125"/>
          </a:xfrm>
          <a:prstGeom prst="rect">
            <a:avLst/>
          </a:prstGeom>
          <a:noFill/>
          <a:ln>
            <a:noFill/>
          </a:ln>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A5B7E5A-83A1-4C36-B15A-CC485F05B136}"/>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54E2C193-396D-4750-B998-BCD1234EDC5B}"/>
              </a:ext>
            </a:extLst>
          </p:cNvPr>
          <p:cNvPicPr>
            <a:picLocks noChangeAspect="1"/>
          </p:cNvPicPr>
          <p:nvPr/>
        </p:nvPicPr>
        <p:blipFill>
          <a:blip r:embed="rId13"/>
          <a:stretch>
            <a:fillRect/>
          </a:stretch>
        </p:blipFill>
        <p:spPr>
          <a:xfrm>
            <a:off x="8322450" y="4910932"/>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7A30CE42-E79F-44A6-9E9D-4471A7BB1DE1}"/>
              </a:ext>
            </a:extLst>
          </p:cNvPr>
          <p:cNvPicPr>
            <a:picLocks noChangeAspect="1"/>
          </p:cNvPicPr>
          <p:nvPr/>
        </p:nvPicPr>
        <p:blipFill>
          <a:blip r:embed="rId14"/>
          <a:stretch>
            <a:fillRect/>
          </a:stretch>
        </p:blipFill>
        <p:spPr>
          <a:xfrm flipH="1">
            <a:off x="59086" y="4221411"/>
            <a:ext cx="319275" cy="51730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314"/>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80" y="591207"/>
            <a:ext cx="2985457" cy="4460842"/>
          </a:xfrm>
          <a:prstGeom prst="rect">
            <a:avLst/>
          </a:prstGeom>
          <a:noFill/>
          <a:extLst>
            <a:ext uri="{909E8E84-426E-40DD-AFC4-6F175D3DCCD1}">
              <a14:hiddenFill xmlns:a14="http://schemas.microsoft.com/office/drawing/2010/main">
                <a:solidFill>
                  <a:srgbClr val="FFFFFF"/>
                </a:solidFill>
              </a14:hiddenFill>
            </a:ext>
          </a:extLst>
        </p:spPr>
      </p:pic>
      <p:pic>
        <p:nvPicPr>
          <p:cNvPr id="315" name="Google Shape;315;p34">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316" name="Google Shape;316;p34">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318" name="Google Shape;318;p34">
            <a:hlinkClick r:id="" action="ppaction://noaction"/>
          </p:cNvPr>
          <p:cNvSpPr txBox="1"/>
          <p:nvPr/>
        </p:nvSpPr>
        <p:spPr>
          <a:xfrm>
            <a:off x="410186" y="1877374"/>
            <a:ext cx="2430000" cy="1248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100" b="0" i="0" u="none" strike="noStrike" kern="0" cap="none" spc="0" normalizeH="0" baseline="0" noProof="0" dirty="0">
                <a:ln>
                  <a:noFill/>
                </a:ln>
                <a:solidFill>
                  <a:srgbClr val="FFFFFF"/>
                </a:solidFill>
                <a:effectLst/>
                <a:uLnTx/>
                <a:uFillTx/>
                <a:latin typeface="Arial"/>
                <a:cs typeface="Arial"/>
                <a:sym typeface="Arial"/>
              </a:rPr>
              <a:t>Youth </a:t>
            </a:r>
            <a:endParaRPr kumimoji="0" sz="31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100" b="0" i="0" u="none" strike="noStrike" kern="0" cap="none" spc="0" normalizeH="0" baseline="0" noProof="0" dirty="0">
                <a:ln>
                  <a:noFill/>
                </a:ln>
                <a:solidFill>
                  <a:srgbClr val="FFFFFF"/>
                </a:solidFill>
                <a:effectLst/>
                <a:uLnTx/>
                <a:uFillTx/>
                <a:latin typeface="Arial"/>
                <a:cs typeface="Arial"/>
                <a:sym typeface="Arial"/>
              </a:rPr>
              <a:t>Group</a:t>
            </a:r>
            <a:endParaRPr kumimoji="0" sz="3100" b="0" i="0" u="none" strike="noStrike" kern="0" cap="none" spc="0" normalizeH="0" baseline="0" noProof="0" dirty="0">
              <a:ln>
                <a:noFill/>
              </a:ln>
              <a:solidFill>
                <a:srgbClr val="FFFFFF"/>
              </a:solidFill>
              <a:effectLst/>
              <a:uLnTx/>
              <a:uFillTx/>
              <a:latin typeface="Arial"/>
              <a:cs typeface="Arial"/>
              <a:sym typeface="Arial"/>
            </a:endParaRPr>
          </a:p>
        </p:txBody>
      </p:sp>
      <p:sp>
        <p:nvSpPr>
          <p:cNvPr id="319" name="Google Shape;319;p34"/>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None/>
            </a:pPr>
            <a:br>
              <a:rPr lang="en" sz="1600" dirty="0"/>
            </a:br>
            <a:r>
              <a:rPr lang="en" sz="2500" dirty="0"/>
              <a:t>When a youth loses a relationship      with someone close to them  through separation or                          death of the loved one.</a:t>
            </a:r>
            <a:endParaRPr sz="6900" dirty="0"/>
          </a:p>
        </p:txBody>
      </p:sp>
      <p:pic>
        <p:nvPicPr>
          <p:cNvPr id="320" name="Google Shape;320;p34"/>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321" name="Google Shape;321;p34"/>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322" name="Google Shape;322;p34"/>
          <p:cNvSpPr txBox="1"/>
          <p:nvPr/>
        </p:nvSpPr>
        <p:spPr>
          <a:xfrm>
            <a:off x="395700" y="905250"/>
            <a:ext cx="2599500" cy="1192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Loss of a Loved One</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323" name="Google Shape;323;p34">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DCC0E2D-A98F-4BD5-BF94-F5AF448D6494}"/>
              </a:ext>
            </a:extLst>
          </p:cNvPr>
          <p:cNvSpPr txBox="1"/>
          <p:nvPr/>
        </p:nvSpPr>
        <p:spPr>
          <a:xfrm>
            <a:off x="4741828" y="4910572"/>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9D7055CF-DA24-4F83-8948-565966ABD60C}"/>
              </a:ext>
            </a:extLst>
          </p:cNvPr>
          <p:cNvPicPr>
            <a:picLocks noChangeAspect="1"/>
          </p:cNvPicPr>
          <p:nvPr/>
        </p:nvPicPr>
        <p:blipFill>
          <a:blip r:embed="rId11"/>
          <a:stretch>
            <a:fillRect/>
          </a:stretch>
        </p:blipFill>
        <p:spPr>
          <a:xfrm>
            <a:off x="7931850" y="4925454"/>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1E1BAB9A-7980-409E-B143-D99708FB9D5A}"/>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20896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anim calcmode="lin" valueType="num">
                                      <p:cBhvr>
                                        <p:cTn id="8" dur="1000" fill="hold"/>
                                        <p:tgtEl>
                                          <p:spTgt spid="319"/>
                                        </p:tgtEl>
                                        <p:attrNameLst>
                                          <p:attrName>ppt_x</p:attrName>
                                        </p:attrNameLst>
                                      </p:cBhvr>
                                      <p:tavLst>
                                        <p:tav tm="0">
                                          <p:val>
                                            <p:strVal val="#ppt_x"/>
                                          </p:val>
                                        </p:tav>
                                        <p:tav tm="100000">
                                          <p:val>
                                            <p:strVal val="#ppt_x"/>
                                          </p:val>
                                        </p:tav>
                                      </p:tavLst>
                                    </p:anim>
                                    <p:anim calcmode="lin" valueType="num">
                                      <p:cBhvr>
                                        <p:cTn id="9" dur="1000" fill="hold"/>
                                        <p:tgtEl>
                                          <p:spTgt spid="3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328"/>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50" y="987795"/>
            <a:ext cx="2985457" cy="3950561"/>
          </a:xfrm>
          <a:prstGeom prst="rect">
            <a:avLst/>
          </a:prstGeom>
          <a:noFill/>
          <a:extLst>
            <a:ext uri="{909E8E84-426E-40DD-AFC4-6F175D3DCCD1}">
              <a14:hiddenFill xmlns:a14="http://schemas.microsoft.com/office/drawing/2010/main">
                <a:solidFill>
                  <a:srgbClr val="FFFFFF"/>
                </a:solidFill>
              </a14:hiddenFill>
            </a:ext>
          </a:extLst>
        </p:spPr>
      </p:pic>
      <p:pic>
        <p:nvPicPr>
          <p:cNvPr id="329" name="Google Shape;329;p35">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330" name="Google Shape;330;p35">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332" name="Google Shape;332;p35"/>
          <p:cNvSpPr txBox="1">
            <a:spLocks noGrp="1"/>
          </p:cNvSpPr>
          <p:nvPr>
            <p:ph type="title" idx="4294967295"/>
          </p:nvPr>
        </p:nvSpPr>
        <p:spPr>
          <a:xfrm>
            <a:off x="3504994" y="91451"/>
            <a:ext cx="5332200" cy="95668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900" dirty="0"/>
              <a:t>What are some reasons that a youth may not be able to live with a parent?</a:t>
            </a:r>
            <a:endParaRPr sz="1900" dirty="0"/>
          </a:p>
        </p:txBody>
      </p:sp>
      <p:pic>
        <p:nvPicPr>
          <p:cNvPr id="333" name="Google Shape;333;p35"/>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334" name="Google Shape;334;p35"/>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335" name="Google Shape;335;p35"/>
          <p:cNvSpPr txBox="1"/>
          <p:nvPr/>
        </p:nvSpPr>
        <p:spPr>
          <a:xfrm>
            <a:off x="552900" y="1340350"/>
            <a:ext cx="2285100" cy="150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Loss of a Loved One</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336" name="Google Shape;336;p35">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332;p35">
            <a:extLst>
              <a:ext uri="{FF2B5EF4-FFF2-40B4-BE49-F238E27FC236}">
                <a16:creationId xmlns:a16="http://schemas.microsoft.com/office/drawing/2014/main" id="{955ABD17-6C97-4EC1-959B-EEB39C37FEFD}"/>
              </a:ext>
            </a:extLst>
          </p:cNvPr>
          <p:cNvSpPr txBox="1">
            <a:spLocks/>
          </p:cNvSpPr>
          <p:nvPr/>
        </p:nvSpPr>
        <p:spPr>
          <a:xfrm>
            <a:off x="3530244" y="1310555"/>
            <a:ext cx="5306950" cy="1652521"/>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indent="-349250">
              <a:lnSpc>
                <a:spcPct val="115000"/>
              </a:lnSpc>
              <a:spcBef>
                <a:spcPts val="1200"/>
              </a:spcBef>
              <a:buSzPts val="1900"/>
              <a:buFont typeface="Arial"/>
              <a:buChar char="●"/>
            </a:pPr>
            <a:r>
              <a:rPr lang="en-US" sz="1900" dirty="0"/>
              <a:t>Parents may be separated or divorced</a:t>
            </a:r>
          </a:p>
          <a:p>
            <a:pPr marL="457200" indent="-349250">
              <a:lnSpc>
                <a:spcPct val="115000"/>
              </a:lnSpc>
              <a:buSzPts val="1900"/>
              <a:buFont typeface="Arial"/>
              <a:buChar char="●"/>
            </a:pPr>
            <a:r>
              <a:rPr lang="en-US" sz="1900" dirty="0"/>
              <a:t>A parent may have trouble taking good care of their child’s needs</a:t>
            </a:r>
          </a:p>
          <a:p>
            <a:pPr marL="457200" indent="-349250">
              <a:lnSpc>
                <a:spcPct val="115000"/>
              </a:lnSpc>
              <a:buSzPts val="1900"/>
              <a:buFont typeface="Arial"/>
              <a:buChar char="●"/>
            </a:pPr>
            <a:r>
              <a:rPr lang="en-US" sz="1900" dirty="0"/>
              <a:t>A parent may have died</a:t>
            </a: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2D00792-75A1-4236-B284-CCD3FBB02B19}"/>
              </a:ext>
            </a:extLst>
          </p:cNvPr>
          <p:cNvSpPr txBox="1"/>
          <p:nvPr/>
        </p:nvSpPr>
        <p:spPr>
          <a:xfrm>
            <a:off x="4839451" y="4913549"/>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CC9F4F6C-F713-4A26-9E77-6A0984618C95}"/>
              </a:ext>
            </a:extLst>
          </p:cNvPr>
          <p:cNvPicPr>
            <a:picLocks noChangeAspect="1"/>
          </p:cNvPicPr>
          <p:nvPr/>
        </p:nvPicPr>
        <p:blipFill>
          <a:blip r:embed="rId11"/>
          <a:stretch>
            <a:fillRect/>
          </a:stretch>
        </p:blipFill>
        <p:spPr>
          <a:xfrm>
            <a:off x="8029473" y="4928431"/>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863DC1CC-8100-470B-A7F2-6FC411D88A3A}"/>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41046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341"/>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342" name="Google Shape;342;p36">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343" name="Google Shape;343;p36">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345" name="Google Shape;345;p36"/>
          <p:cNvSpPr txBox="1">
            <a:spLocks noGrp="1"/>
          </p:cNvSpPr>
          <p:nvPr>
            <p:ph type="title" idx="4294967295"/>
          </p:nvPr>
        </p:nvSpPr>
        <p:spPr>
          <a:xfrm>
            <a:off x="3586137" y="113937"/>
            <a:ext cx="5332200" cy="506788"/>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900" dirty="0"/>
              <a:t>How do people feel when a loved one dies?</a:t>
            </a:r>
            <a:endParaRPr sz="1600" dirty="0"/>
          </a:p>
        </p:txBody>
      </p:sp>
      <p:pic>
        <p:nvPicPr>
          <p:cNvPr id="346" name="Google Shape;346;p36"/>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347" name="Google Shape;347;p36"/>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348" name="Google Shape;348;p36"/>
          <p:cNvSpPr txBox="1"/>
          <p:nvPr/>
        </p:nvSpPr>
        <p:spPr>
          <a:xfrm>
            <a:off x="395700" y="1558300"/>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Loss of a Loved One</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349" name="Google Shape;349;p36">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345;p36">
            <a:extLst>
              <a:ext uri="{FF2B5EF4-FFF2-40B4-BE49-F238E27FC236}">
                <a16:creationId xmlns:a16="http://schemas.microsoft.com/office/drawing/2014/main" id="{072EE305-9B52-4377-8119-2D5C01084685}"/>
              </a:ext>
            </a:extLst>
          </p:cNvPr>
          <p:cNvSpPr txBox="1">
            <a:spLocks/>
          </p:cNvSpPr>
          <p:nvPr/>
        </p:nvSpPr>
        <p:spPr>
          <a:xfrm>
            <a:off x="3586137" y="783709"/>
            <a:ext cx="5332200" cy="2278807"/>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indent="-349250">
              <a:lnSpc>
                <a:spcPct val="115000"/>
              </a:lnSpc>
              <a:spcBef>
                <a:spcPts val="1200"/>
              </a:spcBef>
              <a:buSzPts val="1900"/>
              <a:buFont typeface="Arial"/>
              <a:buChar char="●"/>
            </a:pPr>
            <a:r>
              <a:rPr lang="en-US" sz="1600" dirty="0"/>
              <a:t>May feel sad that they won’t see their loved one again.</a:t>
            </a:r>
          </a:p>
          <a:p>
            <a:pPr marL="457200" indent="-349250">
              <a:lnSpc>
                <a:spcPct val="115000"/>
              </a:lnSpc>
              <a:buSzPts val="1900"/>
              <a:buFont typeface="Arial"/>
              <a:buChar char="●"/>
            </a:pPr>
            <a:r>
              <a:rPr lang="en-US" sz="1600" dirty="0"/>
              <a:t>May feel lonely</a:t>
            </a:r>
          </a:p>
          <a:p>
            <a:pPr marL="457200" indent="-349250">
              <a:lnSpc>
                <a:spcPct val="115000"/>
              </a:lnSpc>
              <a:buSzPts val="1900"/>
              <a:buFont typeface="Arial"/>
              <a:buChar char="●"/>
            </a:pPr>
            <a:r>
              <a:rPr lang="en-US" sz="1600" dirty="0"/>
              <a:t>May feel mad that their loved one died</a:t>
            </a:r>
          </a:p>
          <a:p>
            <a:pPr marL="457200" indent="-349250">
              <a:lnSpc>
                <a:spcPct val="115000"/>
              </a:lnSpc>
              <a:buSzPts val="1900"/>
              <a:buFont typeface="Arial"/>
              <a:buChar char="●"/>
            </a:pPr>
            <a:r>
              <a:rPr lang="en-US" sz="1600" dirty="0"/>
              <a:t>May be confused about why their loved one died</a:t>
            </a:r>
          </a:p>
          <a:p>
            <a:pPr marL="457200" indent="-349250">
              <a:lnSpc>
                <a:spcPct val="115000"/>
              </a:lnSpc>
              <a:buSzPts val="1900"/>
              <a:buFont typeface="Arial"/>
              <a:buChar char="●"/>
            </a:pPr>
            <a:r>
              <a:rPr lang="en-US" sz="1600" dirty="0"/>
              <a:t>May feel worried about the health or safety of other loved ones</a:t>
            </a: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3B5629A-C1F0-472D-84EE-80F483B491CE}"/>
              </a:ext>
            </a:extLst>
          </p:cNvPr>
          <p:cNvSpPr txBox="1"/>
          <p:nvPr/>
        </p:nvSpPr>
        <p:spPr>
          <a:xfrm>
            <a:off x="4741828" y="4905544"/>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579910C0-FE7D-4B6A-9789-6782D5256A77}"/>
              </a:ext>
            </a:extLst>
          </p:cNvPr>
          <p:cNvPicPr>
            <a:picLocks noChangeAspect="1"/>
          </p:cNvPicPr>
          <p:nvPr/>
        </p:nvPicPr>
        <p:blipFill>
          <a:blip r:embed="rId11"/>
          <a:stretch>
            <a:fillRect/>
          </a:stretch>
        </p:blipFill>
        <p:spPr>
          <a:xfrm>
            <a:off x="7931850" y="4920426"/>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97804FDD-E2CD-44D7-B5C7-2C8E597A1B25}"/>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30602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anim calcmode="lin" valueType="num">
                                      <p:cBhvr>
                                        <p:cTn id="8" dur="1000" fill="hold"/>
                                        <p:tgtEl>
                                          <p:spTgt spid="345"/>
                                        </p:tgtEl>
                                        <p:attrNameLst>
                                          <p:attrName>ppt_x</p:attrName>
                                        </p:attrNameLst>
                                      </p:cBhvr>
                                      <p:tavLst>
                                        <p:tav tm="0">
                                          <p:val>
                                            <p:strVal val="#ppt_x"/>
                                          </p:val>
                                        </p:tav>
                                        <p:tav tm="100000">
                                          <p:val>
                                            <p:strVal val="#ppt_x"/>
                                          </p:val>
                                        </p:tav>
                                      </p:tavLst>
                                    </p:anim>
                                    <p:anim calcmode="lin" valueType="num">
                                      <p:cBhvr>
                                        <p:cTn id="9" dur="1000" fill="hold"/>
                                        <p:tgtEl>
                                          <p:spTgt spid="3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Shape 315"/>
        <p:cNvGrpSpPr/>
        <p:nvPr/>
      </p:nvGrpSpPr>
      <p:grpSpPr>
        <a:xfrm>
          <a:off x="0" y="0"/>
          <a:ext cx="0" cy="0"/>
          <a:chOff x="0" y="0"/>
          <a:chExt cx="0" cy="0"/>
        </a:xfrm>
      </p:grpSpPr>
      <p:sp>
        <p:nvSpPr>
          <p:cNvPr id="339" name="Google Shape;339;p34"/>
          <p:cNvSpPr txBox="1"/>
          <p:nvPr/>
        </p:nvSpPr>
        <p:spPr>
          <a:xfrm>
            <a:off x="0" y="25300"/>
            <a:ext cx="2724300" cy="5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rPr>
              <a:t>Loss of a Loved One</a:t>
            </a:r>
            <a:endParaRPr sz="2000">
              <a:solidFill>
                <a:srgbClr val="FFFFFF"/>
              </a:solidFill>
            </a:endParaRPr>
          </a:p>
        </p:txBody>
      </p:sp>
      <p:sp>
        <p:nvSpPr>
          <p:cNvPr id="340" name="Google Shape;340;p34">
            <a:hlinkClick r:id="rId4" action="ppaction://hlinksldjump"/>
          </p:cNvPr>
          <p:cNvSpPr/>
          <p:nvPr/>
        </p:nvSpPr>
        <p:spPr>
          <a:xfrm>
            <a:off x="8465875" y="4814275"/>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050"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4812" y="2753934"/>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653" y="491299"/>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209" y="199473"/>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861" y="4165509"/>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38" y="4575240"/>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 y="4217726"/>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25" y="4649073"/>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008" y="4608136"/>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861" y="4575240"/>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hristmas Star, Star, Gold,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36" y="4165510"/>
            <a:ext cx="386576" cy="3559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lackboard, School, Chalkboard, Education, Chal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8FDC561-6559-4C6F-8E52-79DB9749926B}"/>
              </a:ext>
            </a:extLst>
          </p:cNvPr>
          <p:cNvSpPr txBox="1"/>
          <p:nvPr/>
        </p:nvSpPr>
        <p:spPr>
          <a:xfrm>
            <a:off x="4727229" y="4866501"/>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18" name="Picture 17">
            <a:extLst>
              <a:ext uri="{FF2B5EF4-FFF2-40B4-BE49-F238E27FC236}">
                <a16:creationId xmlns:a16="http://schemas.microsoft.com/office/drawing/2014/main" id="{9DBEAC38-139C-4FC9-B574-6A3B4E73FC62}"/>
              </a:ext>
            </a:extLst>
          </p:cNvPr>
          <p:cNvPicPr>
            <a:picLocks noChangeAspect="1"/>
          </p:cNvPicPr>
          <p:nvPr/>
        </p:nvPicPr>
        <p:blipFill>
          <a:blip r:embed="rId7"/>
          <a:stretch>
            <a:fillRect/>
          </a:stretch>
        </p:blipFill>
        <p:spPr>
          <a:xfrm>
            <a:off x="7899754" y="4861420"/>
            <a:ext cx="528810" cy="26130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345"/>
        <p:cNvGrpSpPr/>
        <p:nvPr/>
      </p:nvGrpSpPr>
      <p:grpSpPr>
        <a:xfrm>
          <a:off x="0" y="0"/>
          <a:ext cx="0" cy="0"/>
          <a:chOff x="0" y="0"/>
          <a:chExt cx="0" cy="0"/>
        </a:xfrm>
      </p:grpSpPr>
      <p:pic>
        <p:nvPicPr>
          <p:cNvPr id="11"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416312"/>
            <a:ext cx="2985457" cy="4351651"/>
          </a:xfrm>
          <a:prstGeom prst="rect">
            <a:avLst/>
          </a:prstGeom>
          <a:noFill/>
          <a:extLst>
            <a:ext uri="{909E8E84-426E-40DD-AFC4-6F175D3DCCD1}">
              <a14:hiddenFill xmlns:a14="http://schemas.microsoft.com/office/drawing/2010/main">
                <a:solidFill>
                  <a:srgbClr val="FFFFFF"/>
                </a:solidFill>
              </a14:hiddenFill>
            </a:ext>
          </a:extLst>
        </p:spPr>
      </p:pic>
      <p:pic>
        <p:nvPicPr>
          <p:cNvPr id="346" name="Google Shape;346;p35">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347" name="Google Shape;347;p35">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349" name="Google Shape;349;p35"/>
          <p:cNvSpPr txBox="1"/>
          <p:nvPr/>
        </p:nvSpPr>
        <p:spPr>
          <a:xfrm>
            <a:off x="395699" y="613380"/>
            <a:ext cx="2599500" cy="119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dirty="0">
                <a:solidFill>
                  <a:srgbClr val="93C47D"/>
                </a:solidFill>
              </a:rPr>
              <a:t>Loss of a Loved One</a:t>
            </a:r>
            <a:endParaRPr sz="3700" dirty="0">
              <a:solidFill>
                <a:srgbClr val="93C47D"/>
              </a:solidFill>
            </a:endParaRPr>
          </a:p>
        </p:txBody>
      </p:sp>
      <p:sp>
        <p:nvSpPr>
          <p:cNvPr id="350" name="Google Shape;350;p35">
            <a:hlinkClick r:id="" action="ppaction://noaction"/>
          </p:cNvPr>
          <p:cNvSpPr txBox="1"/>
          <p:nvPr/>
        </p:nvSpPr>
        <p:spPr>
          <a:xfrm>
            <a:off x="480449" y="1666125"/>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C</a:t>
            </a:r>
            <a:r>
              <a:rPr lang="en-US" sz="3100" dirty="0" err="1">
                <a:solidFill>
                  <a:srgbClr val="FFFFFF"/>
                </a:solidFill>
              </a:rPr>
              <a:t>ombined</a:t>
            </a:r>
            <a:r>
              <a:rPr lang="en" sz="3100" dirty="0">
                <a:solidFill>
                  <a:srgbClr val="FFFFFF"/>
                </a:solidFill>
              </a:rPr>
              <a:t> Group</a:t>
            </a:r>
            <a:endParaRPr sz="3100" dirty="0">
              <a:solidFill>
                <a:srgbClr val="FFFFFF"/>
              </a:solidFill>
            </a:endParaRPr>
          </a:p>
        </p:txBody>
      </p:sp>
      <p:sp>
        <p:nvSpPr>
          <p:cNvPr id="351" name="Google Shape;351;p35"/>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88900" lvl="0" indent="0" algn="ctr" rtl="0">
              <a:lnSpc>
                <a:spcPct val="115000"/>
              </a:lnSpc>
              <a:spcBef>
                <a:spcPts val="1200"/>
              </a:spcBef>
              <a:spcAft>
                <a:spcPts val="1200"/>
              </a:spcAft>
              <a:buNone/>
            </a:pPr>
            <a:r>
              <a:rPr lang="en-US" sz="1800" dirty="0"/>
              <a:t>When a loved one dies, family members                     can feel especially sad around the                          loved one’s birthday or on special holidays.</a:t>
            </a:r>
            <a:br>
              <a:rPr lang="en-US" sz="1800" dirty="0"/>
            </a:br>
            <a:br>
              <a:rPr lang="en-US" sz="1800" dirty="0"/>
            </a:br>
            <a:r>
              <a:rPr lang="en-US" sz="1800" dirty="0"/>
              <a:t>What are 3 ways families can remember            their loved one in a good way during                      these special times?</a:t>
            </a:r>
            <a:endParaRPr sz="1800" dirty="0"/>
          </a:p>
        </p:txBody>
      </p:sp>
      <p:pic>
        <p:nvPicPr>
          <p:cNvPr id="352" name="Google Shape;352;p35"/>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353" name="Google Shape;353;p35"/>
          <p:cNvPicPr preferRelativeResize="0"/>
          <p:nvPr/>
        </p:nvPicPr>
        <p:blipFill>
          <a:blip r:embed="rId9">
            <a:alphaModFix/>
          </a:blip>
          <a:stretch>
            <a:fillRect/>
          </a:stretch>
        </p:blipFill>
        <p:spPr>
          <a:xfrm>
            <a:off x="6611576" y="3225500"/>
            <a:ext cx="1771351" cy="1711125"/>
          </a:xfrm>
          <a:prstGeom prst="rect">
            <a:avLst/>
          </a:prstGeom>
          <a:noFill/>
          <a:ln>
            <a:noFill/>
          </a:ln>
        </p:spPr>
      </p:pic>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B3D5B5-F0AE-4A89-905D-EF87A361D901}"/>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BDA0176B-A730-4C5A-A871-8928E65E8F3C}"/>
              </a:ext>
            </a:extLst>
          </p:cNvPr>
          <p:cNvPicPr>
            <a:picLocks noChangeAspect="1"/>
          </p:cNvPicPr>
          <p:nvPr/>
        </p:nvPicPr>
        <p:blipFill>
          <a:blip r:embed="rId10"/>
          <a:stretch>
            <a:fillRect/>
          </a:stretch>
        </p:blipFill>
        <p:spPr>
          <a:xfrm>
            <a:off x="8322450" y="4910932"/>
            <a:ext cx="451077" cy="233910"/>
          </a:xfrm>
          <a:prstGeom prst="rect">
            <a:avLst/>
          </a:prstGeom>
        </p:spPr>
      </p:pic>
      <p:pic>
        <p:nvPicPr>
          <p:cNvPr id="15" name="Picture 14">
            <a:hlinkClick r:id="rId7" action="ppaction://hlinksldjump"/>
            <a:extLst>
              <a:ext uri="{FF2B5EF4-FFF2-40B4-BE49-F238E27FC236}">
                <a16:creationId xmlns:a16="http://schemas.microsoft.com/office/drawing/2014/main" id="{B893DE24-F1BA-471F-8EE4-8C8287A8D14D}"/>
              </a:ext>
            </a:extLst>
          </p:cNvPr>
          <p:cNvPicPr>
            <a:picLocks noChangeAspect="1"/>
          </p:cNvPicPr>
          <p:nvPr/>
        </p:nvPicPr>
        <p:blipFill>
          <a:blip r:embed="rId11"/>
          <a:stretch>
            <a:fillRect/>
          </a:stretch>
        </p:blipFill>
        <p:spPr>
          <a:xfrm flipH="1">
            <a:off x="59086" y="4221411"/>
            <a:ext cx="319275" cy="51730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358"/>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359" name="Google Shape;359;p36">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360" name="Google Shape;360;p36">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361" name="Google Shape;361;p36">
            <a:hlinkClick r:id="rId9" action="ppaction://hlinksldjump"/>
          </p:cNvPr>
          <p:cNvSpPr txBox="1"/>
          <p:nvPr/>
        </p:nvSpPr>
        <p:spPr>
          <a:xfrm>
            <a:off x="3443525"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Youth Group</a:t>
            </a:r>
            <a:endParaRPr sz="2900">
              <a:solidFill>
                <a:srgbClr val="FFFFFF"/>
              </a:solidFill>
            </a:endParaRPr>
          </a:p>
        </p:txBody>
      </p:sp>
      <p:sp>
        <p:nvSpPr>
          <p:cNvPr id="362" name="Google Shape;362;p36">
            <a:hlinkClick r:id="rId10" action="ppaction://hlinksldjump"/>
          </p:cNvPr>
          <p:cNvSpPr txBox="1"/>
          <p:nvPr/>
        </p:nvSpPr>
        <p:spPr>
          <a:xfrm>
            <a:off x="7148906" y="435900"/>
            <a:ext cx="18828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Combined Group </a:t>
            </a:r>
            <a:endParaRPr sz="2900">
              <a:solidFill>
                <a:srgbClr val="FFFFFF"/>
              </a:solidFill>
            </a:endParaRPr>
          </a:p>
        </p:txBody>
      </p:sp>
      <p:sp>
        <p:nvSpPr>
          <p:cNvPr id="363" name="Google Shape;363;p36">
            <a:hlinkClick r:id="rId11" action="ppaction://hlinksldjump"/>
          </p:cNvPr>
          <p:cNvSpPr txBox="1"/>
          <p:nvPr/>
        </p:nvSpPr>
        <p:spPr>
          <a:xfrm>
            <a:off x="5296209"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Our Group</a:t>
            </a:r>
            <a:endParaRPr sz="2900">
              <a:solidFill>
                <a:srgbClr val="FFFFFF"/>
              </a:solidFill>
            </a:endParaRPr>
          </a:p>
        </p:txBody>
      </p:sp>
      <p:sp>
        <p:nvSpPr>
          <p:cNvPr id="365" name="Google Shape;365;p36"/>
          <p:cNvSpPr txBox="1"/>
          <p:nvPr/>
        </p:nvSpPr>
        <p:spPr>
          <a:xfrm>
            <a:off x="395700" y="1623700"/>
            <a:ext cx="2599500" cy="14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300">
                <a:solidFill>
                  <a:srgbClr val="FFFFFF"/>
                </a:solidFill>
              </a:rPr>
              <a:t>Abuse</a:t>
            </a:r>
            <a:endParaRPr sz="4300">
              <a:solidFill>
                <a:srgbClr val="FFFFFF"/>
              </a:solidFill>
            </a:endParaRPr>
          </a:p>
        </p:txBody>
      </p:sp>
      <p:pic>
        <p:nvPicPr>
          <p:cNvPr id="366" name="Google Shape;366;p36"/>
          <p:cNvPicPr preferRelativeResize="0"/>
          <p:nvPr/>
        </p:nvPicPr>
        <p:blipFill>
          <a:blip r:embed="rId12">
            <a:alphaModFix/>
          </a:blip>
          <a:stretch>
            <a:fillRect/>
          </a:stretch>
        </p:blipFill>
        <p:spPr>
          <a:xfrm>
            <a:off x="4328251" y="3083825"/>
            <a:ext cx="1771351" cy="1711125"/>
          </a:xfrm>
          <a:prstGeom prst="rect">
            <a:avLst/>
          </a:prstGeom>
          <a:noFill/>
          <a:ln>
            <a:noFill/>
          </a:ln>
        </p:spPr>
      </p:pic>
      <p:pic>
        <p:nvPicPr>
          <p:cNvPr id="367" name="Google Shape;367;p36"/>
          <p:cNvPicPr preferRelativeResize="0"/>
          <p:nvPr/>
        </p:nvPicPr>
        <p:blipFill>
          <a:blip r:embed="rId12">
            <a:alphaModFix/>
          </a:blip>
          <a:stretch>
            <a:fillRect/>
          </a:stretch>
        </p:blipFill>
        <p:spPr>
          <a:xfrm>
            <a:off x="6496626" y="3083825"/>
            <a:ext cx="1771351" cy="1711125"/>
          </a:xfrm>
          <a:prstGeom prst="rect">
            <a:avLst/>
          </a:prstGeom>
          <a:noFill/>
          <a:ln>
            <a:noFill/>
          </a:ln>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4382F0-B47A-4F50-A8B8-07972CFEA64F}"/>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9F6D74A1-0CFA-4CC3-9F51-CD3243087187}"/>
              </a:ext>
            </a:extLst>
          </p:cNvPr>
          <p:cNvPicPr>
            <a:picLocks noChangeAspect="1"/>
          </p:cNvPicPr>
          <p:nvPr/>
        </p:nvPicPr>
        <p:blipFill>
          <a:blip r:embed="rId13"/>
          <a:stretch>
            <a:fillRect/>
          </a:stretch>
        </p:blipFill>
        <p:spPr>
          <a:xfrm>
            <a:off x="8322450" y="4910932"/>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A63EA873-FFAB-4CBB-B317-F7AF4D0FAC11}"/>
              </a:ext>
            </a:extLst>
          </p:cNvPr>
          <p:cNvPicPr>
            <a:picLocks noChangeAspect="1"/>
          </p:cNvPicPr>
          <p:nvPr/>
        </p:nvPicPr>
        <p:blipFill>
          <a:blip r:embed="rId14"/>
          <a:stretch>
            <a:fillRect/>
          </a:stretch>
        </p:blipFill>
        <p:spPr>
          <a:xfrm flipH="1">
            <a:off x="59086" y="4221411"/>
            <a:ext cx="319275" cy="51730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pic>
        <p:nvPicPr>
          <p:cNvPr id="62" name="Google Shape;62;p14"/>
          <p:cNvPicPr preferRelativeResize="0"/>
          <p:nvPr/>
        </p:nvPicPr>
        <p:blipFill>
          <a:blip r:embed="rId4">
            <a:alphaModFix/>
          </a:blip>
          <a:stretch>
            <a:fillRect/>
          </a:stretch>
        </p:blipFill>
        <p:spPr>
          <a:xfrm>
            <a:off x="13591" y="739128"/>
            <a:ext cx="2742700" cy="4710725"/>
          </a:xfrm>
          <a:prstGeom prst="rect">
            <a:avLst/>
          </a:prstGeom>
          <a:noFill/>
          <a:ln>
            <a:noFill/>
          </a:ln>
        </p:spPr>
      </p:pic>
      <p:pic>
        <p:nvPicPr>
          <p:cNvPr id="63" name="Google Shape;63;p14"/>
          <p:cNvPicPr preferRelativeResize="0"/>
          <p:nvPr/>
        </p:nvPicPr>
        <p:blipFill rotWithShape="1">
          <a:blip r:embed="rId5">
            <a:alphaModFix/>
          </a:blip>
          <a:srcRect l="121490" t="12330" r="-121490" b="-12330"/>
          <a:stretch/>
        </p:blipFill>
        <p:spPr>
          <a:xfrm>
            <a:off x="7091675" y="2724153"/>
            <a:ext cx="1644701" cy="2281649"/>
          </a:xfrm>
          <a:prstGeom prst="rect">
            <a:avLst/>
          </a:prstGeom>
          <a:noFill/>
          <a:ln>
            <a:noFill/>
          </a:ln>
        </p:spPr>
      </p:pic>
      <p:pic>
        <p:nvPicPr>
          <p:cNvPr id="64" name="Google Shape;64;p14">
            <a:hlinkClick r:id="rId6" action="ppaction://hlinksldjump"/>
          </p:cNvPr>
          <p:cNvPicPr preferRelativeResize="0"/>
          <p:nvPr/>
        </p:nvPicPr>
        <p:blipFill>
          <a:blip r:embed="rId7">
            <a:alphaModFix/>
          </a:blip>
          <a:stretch>
            <a:fillRect/>
          </a:stretch>
        </p:blipFill>
        <p:spPr>
          <a:xfrm>
            <a:off x="842272" y="2030347"/>
            <a:ext cx="714624" cy="439949"/>
          </a:xfrm>
          <a:prstGeom prst="rect">
            <a:avLst/>
          </a:prstGeom>
          <a:noFill/>
          <a:ln>
            <a:noFill/>
          </a:ln>
        </p:spPr>
      </p:pic>
      <p:pic>
        <p:nvPicPr>
          <p:cNvPr id="67" name="Google Shape;67;p14">
            <a:hlinkClick r:id="rId8" action="ppaction://hlinksldjump"/>
          </p:cNvPr>
          <p:cNvPicPr preferRelativeResize="0"/>
          <p:nvPr/>
        </p:nvPicPr>
        <p:blipFill>
          <a:blip r:embed="rId9">
            <a:alphaModFix/>
          </a:blip>
          <a:stretch>
            <a:fillRect/>
          </a:stretch>
        </p:blipFill>
        <p:spPr>
          <a:xfrm>
            <a:off x="5197130" y="562046"/>
            <a:ext cx="2052059" cy="1521150"/>
          </a:xfrm>
          <a:prstGeom prst="rect">
            <a:avLst/>
          </a:prstGeom>
          <a:noFill/>
          <a:ln w="114300" cap="flat" cmpd="dbl">
            <a:solidFill>
              <a:schemeClr val="dk2"/>
            </a:solidFill>
            <a:prstDash val="solid"/>
            <a:round/>
            <a:headEnd type="none" w="sm" len="sm"/>
            <a:tailEnd type="none" w="sm" len="sm"/>
          </a:ln>
        </p:spPr>
      </p:pic>
      <p:pic>
        <p:nvPicPr>
          <p:cNvPr id="68" name="Google Shape;68;p14"/>
          <p:cNvPicPr preferRelativeResize="0"/>
          <p:nvPr/>
        </p:nvPicPr>
        <p:blipFill>
          <a:blip r:embed="rId10">
            <a:alphaModFix/>
          </a:blip>
          <a:stretch>
            <a:fillRect/>
          </a:stretch>
        </p:blipFill>
        <p:spPr>
          <a:xfrm flipH="1">
            <a:off x="4389723" y="2810364"/>
            <a:ext cx="1644701" cy="2281649"/>
          </a:xfrm>
          <a:prstGeom prst="rect">
            <a:avLst/>
          </a:prstGeom>
          <a:noFill/>
          <a:ln>
            <a:noFill/>
          </a:ln>
        </p:spPr>
      </p:pic>
      <p:pic>
        <p:nvPicPr>
          <p:cNvPr id="71" name="Google Shape;71;p14"/>
          <p:cNvPicPr preferRelativeResize="0"/>
          <p:nvPr/>
        </p:nvPicPr>
        <p:blipFill>
          <a:blip r:embed="rId11"/>
          <a:stretch>
            <a:fillRect/>
          </a:stretch>
        </p:blipFill>
        <p:spPr>
          <a:xfrm>
            <a:off x="6109290" y="3473417"/>
            <a:ext cx="1013780" cy="1422850"/>
          </a:xfrm>
          <a:prstGeom prst="rect">
            <a:avLst/>
          </a:prstGeom>
          <a:noFill/>
          <a:ln>
            <a:noFill/>
          </a:ln>
        </p:spPr>
      </p:pic>
      <p:pic>
        <p:nvPicPr>
          <p:cNvPr id="73" name="Google Shape;73;p14"/>
          <p:cNvPicPr preferRelativeResize="0"/>
          <p:nvPr/>
        </p:nvPicPr>
        <p:blipFill>
          <a:blip r:embed="rId10">
            <a:alphaModFix/>
          </a:blip>
          <a:stretch>
            <a:fillRect/>
          </a:stretch>
        </p:blipFill>
        <p:spPr>
          <a:xfrm>
            <a:off x="7214557" y="2671673"/>
            <a:ext cx="1644701" cy="2281649"/>
          </a:xfrm>
          <a:prstGeom prst="rect">
            <a:avLst/>
          </a:prstGeom>
          <a:noFill/>
          <a:ln>
            <a:noFill/>
          </a:ln>
        </p:spPr>
      </p:pic>
      <p:pic>
        <p:nvPicPr>
          <p:cNvPr id="75" name="Google Shape;75;p14">
            <a:hlinkClick r:id="rId12" action="ppaction://hlinksldjump"/>
          </p:cNvPr>
          <p:cNvPicPr preferRelativeResize="0"/>
          <p:nvPr/>
        </p:nvPicPr>
        <p:blipFill>
          <a:blip r:embed="rId13">
            <a:alphaModFix/>
          </a:blip>
          <a:stretch>
            <a:fillRect/>
          </a:stretch>
        </p:blipFill>
        <p:spPr>
          <a:xfrm>
            <a:off x="1434510" y="2572564"/>
            <a:ext cx="874999" cy="656249"/>
          </a:xfrm>
          <a:prstGeom prst="rect">
            <a:avLst/>
          </a:prstGeom>
          <a:noFill/>
          <a:ln>
            <a:noFill/>
          </a:ln>
        </p:spPr>
      </p:pic>
      <p:pic>
        <p:nvPicPr>
          <p:cNvPr id="78" name="Google Shape;78;p14">
            <a:hlinkClick r:id="rId14" action="ppaction://hlinksldjump"/>
          </p:cNvPr>
          <p:cNvPicPr preferRelativeResize="0"/>
          <p:nvPr/>
        </p:nvPicPr>
        <p:blipFill>
          <a:blip r:embed="rId15">
            <a:alphaModFix/>
          </a:blip>
          <a:stretch>
            <a:fillRect/>
          </a:stretch>
        </p:blipFill>
        <p:spPr>
          <a:xfrm>
            <a:off x="3295378" y="468632"/>
            <a:ext cx="1360347" cy="1967650"/>
          </a:xfrm>
          <a:prstGeom prst="rect">
            <a:avLst/>
          </a:prstGeom>
          <a:noFill/>
          <a:ln>
            <a:noFill/>
          </a:ln>
        </p:spPr>
      </p:pic>
      <p:pic>
        <p:nvPicPr>
          <p:cNvPr id="1026" name="Picture 2" descr="Birthday Party, Balloons, Blu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68742" y="321018"/>
            <a:ext cx="1604404" cy="23768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BC01CFB-5A42-4816-B3E9-8AAD7F187BA3}"/>
              </a:ext>
            </a:extLst>
          </p:cNvPr>
          <p:cNvPicPr>
            <a:picLocks noChangeAspect="1"/>
          </p:cNvPicPr>
          <p:nvPr/>
        </p:nvPicPr>
        <p:blipFill>
          <a:blip r:embed="rId17"/>
          <a:stretch>
            <a:fillRect/>
          </a:stretch>
        </p:blipFill>
        <p:spPr>
          <a:xfrm>
            <a:off x="7372631" y="2306675"/>
            <a:ext cx="1234188" cy="1510287"/>
          </a:xfrm>
          <a:prstGeom prst="rect">
            <a:avLst/>
          </a:prstGeom>
        </p:spPr>
      </p:pic>
      <p:pic>
        <p:nvPicPr>
          <p:cNvPr id="23" name="Picture 22">
            <a:extLst>
              <a:ext uri="{FF2B5EF4-FFF2-40B4-BE49-F238E27FC236}">
                <a16:creationId xmlns:a16="http://schemas.microsoft.com/office/drawing/2014/main" id="{DB860919-C394-4B6B-B2F6-E1920552DF48}"/>
              </a:ext>
            </a:extLst>
          </p:cNvPr>
          <p:cNvPicPr>
            <a:picLocks noChangeAspect="1"/>
          </p:cNvPicPr>
          <p:nvPr/>
        </p:nvPicPr>
        <p:blipFill>
          <a:blip r:embed="rId18"/>
          <a:stretch>
            <a:fillRect/>
          </a:stretch>
        </p:blipFill>
        <p:spPr>
          <a:xfrm>
            <a:off x="4476898" y="2260661"/>
            <a:ext cx="1414906" cy="1667661"/>
          </a:xfrm>
          <a:prstGeom prst="rect">
            <a:avLst/>
          </a:prstGeom>
        </p:spPr>
      </p:pic>
      <p:pic>
        <p:nvPicPr>
          <p:cNvPr id="24" name="Google Shape;77;p14">
            <a:hlinkClick r:id="rId19" action="ppaction://hlinksldjump"/>
          </p:cNvPr>
          <p:cNvPicPr preferRelativeResize="0"/>
          <p:nvPr/>
        </p:nvPicPr>
        <p:blipFill>
          <a:blip r:embed="rId20"/>
          <a:stretch>
            <a:fillRect/>
          </a:stretch>
        </p:blipFill>
        <p:spPr>
          <a:xfrm>
            <a:off x="6254905" y="2741047"/>
            <a:ext cx="1038699" cy="940826"/>
          </a:xfrm>
          <a:prstGeom prst="rect">
            <a:avLst/>
          </a:prstGeom>
          <a:noFill/>
          <a:ln>
            <a:noFill/>
          </a:ln>
        </p:spPr>
      </p:pic>
      <p:pic>
        <p:nvPicPr>
          <p:cNvPr id="25" name="Picture 24">
            <a:hlinkClick r:id="rId21" action="ppaction://hlinksldjump"/>
          </p:cNvPr>
          <p:cNvPicPr>
            <a:picLocks noChangeAspect="1"/>
          </p:cNvPicPr>
          <p:nvPr/>
        </p:nvPicPr>
        <p:blipFill>
          <a:blip r:embed="rId22"/>
          <a:stretch>
            <a:fillRect/>
          </a:stretch>
        </p:blipFill>
        <p:spPr>
          <a:xfrm>
            <a:off x="821461" y="455255"/>
            <a:ext cx="364346" cy="511364"/>
          </a:xfrm>
          <a:prstGeom prst="rect">
            <a:avLst/>
          </a:prstGeom>
          <a:ln w="88900" cap="sq" cmpd="thickThin">
            <a:solidFill>
              <a:srgbClr val="000000"/>
            </a:solidFill>
            <a:prstDash val="solid"/>
            <a:miter lim="800000"/>
          </a:ln>
          <a:effectLst>
            <a:innerShdw blurRad="76200">
              <a:srgbClr val="000000"/>
            </a:innerShdw>
          </a:effectLst>
        </p:spPr>
      </p:pic>
      <p:pic>
        <p:nvPicPr>
          <p:cNvPr id="26" name="Google Shape;71;p14">
            <a:hlinkClick r:id="rId23" action="ppaction://hlinksldjump"/>
          </p:cNvPr>
          <p:cNvPicPr preferRelativeResize="0"/>
          <p:nvPr/>
        </p:nvPicPr>
        <p:blipFill>
          <a:blip r:embed="rId24"/>
          <a:stretch>
            <a:fillRect/>
          </a:stretch>
        </p:blipFill>
        <p:spPr>
          <a:xfrm rot="-398067">
            <a:off x="639481" y="1404026"/>
            <a:ext cx="780525" cy="390262"/>
          </a:xfrm>
          <a:prstGeom prst="rect">
            <a:avLst/>
          </a:prstGeom>
          <a:noFill/>
          <a:ln>
            <a:noFill/>
          </a:ln>
        </p:spPr>
      </p:pic>
      <p:pic>
        <p:nvPicPr>
          <p:cNvPr id="1032" name="Picture 8" descr="Strength, Strong, Arm, Muscles, Motivation, Motivate">
            <a:hlinkClick r:id="rId6"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18477" y="833332"/>
            <a:ext cx="1085861" cy="10813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lackboard, School, Chalkboard, Education, Chalk">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06932" y="3187790"/>
            <a:ext cx="1215075" cy="15267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hlinkClick r:id="rId28" action="ppaction://hlinksldjump"/>
          </p:cNvPr>
          <p:cNvPicPr>
            <a:picLocks noChangeAspect="1" noChangeArrowheads="1"/>
          </p:cNvPicPr>
          <p:nvPr/>
        </p:nvPicPr>
        <p:blipFill>
          <a:blip r:embed="rId29"/>
          <a:stretch>
            <a:fillRect/>
          </a:stretch>
        </p:blipFill>
        <p:spPr bwMode="auto">
          <a:xfrm>
            <a:off x="751184" y="2876725"/>
            <a:ext cx="663729" cy="5465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30" action="ppaction://hlinksldjump"/>
            <a:extLst>
              <a:ext uri="{FF2B5EF4-FFF2-40B4-BE49-F238E27FC236}">
                <a16:creationId xmlns:a16="http://schemas.microsoft.com/office/drawing/2014/main" id="{98EBC70D-53F9-40F3-950A-91500EA40168}"/>
              </a:ext>
            </a:extLst>
          </p:cNvPr>
          <p:cNvPicPr>
            <a:picLocks noChangeAspect="1"/>
          </p:cNvPicPr>
          <p:nvPr/>
        </p:nvPicPr>
        <p:blipFill>
          <a:blip r:embed="rId31"/>
          <a:stretch>
            <a:fillRect/>
          </a:stretch>
        </p:blipFill>
        <p:spPr>
          <a:xfrm>
            <a:off x="1042249" y="3723128"/>
            <a:ext cx="874998" cy="776170"/>
          </a:xfrm>
          <a:prstGeom prst="rect">
            <a:avLst/>
          </a:prstGeom>
        </p:spPr>
      </p:pic>
      <p:sp>
        <p:nvSpPr>
          <p:cNvPr id="27" name="TextBox 26">
            <a:extLst>
              <a:ext uri="{FF2B5EF4-FFF2-40B4-BE49-F238E27FC236}">
                <a16:creationId xmlns:a16="http://schemas.microsoft.com/office/drawing/2014/main" id="{E4ADB00E-4EAD-4404-B571-C6BD488066C5}"/>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28" name="Picture 27">
            <a:extLst>
              <a:ext uri="{FF2B5EF4-FFF2-40B4-BE49-F238E27FC236}">
                <a16:creationId xmlns:a16="http://schemas.microsoft.com/office/drawing/2014/main" id="{0D5AD2E7-1F52-4AD0-8B20-A002A10C7CA9}"/>
              </a:ext>
            </a:extLst>
          </p:cNvPr>
          <p:cNvPicPr>
            <a:picLocks noChangeAspect="1"/>
          </p:cNvPicPr>
          <p:nvPr/>
        </p:nvPicPr>
        <p:blipFill>
          <a:blip r:embed="rId32"/>
          <a:stretch>
            <a:fillRect/>
          </a:stretch>
        </p:blipFill>
        <p:spPr>
          <a:xfrm>
            <a:off x="8615191" y="4853747"/>
            <a:ext cx="528810" cy="26130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372"/>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373" name="Google Shape;373;p37">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374" name="Google Shape;374;p37">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376" name="Google Shape;376;p37">
            <a:hlinkClick r:id="" action="ppaction://noaction"/>
          </p:cNvPr>
          <p:cNvSpPr txBox="1"/>
          <p:nvPr/>
        </p:nvSpPr>
        <p:spPr>
          <a:xfrm>
            <a:off x="410186" y="1755403"/>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Youth </a:t>
            </a:r>
            <a:endParaRPr sz="3100" dirty="0">
              <a:solidFill>
                <a:srgbClr val="FFFFFF"/>
              </a:solidFill>
            </a:endParaRPr>
          </a:p>
          <a:p>
            <a:pPr marL="0" lvl="0" indent="0" algn="ctr" rtl="0">
              <a:spcBef>
                <a:spcPts val="0"/>
              </a:spcBef>
              <a:spcAft>
                <a:spcPts val="0"/>
              </a:spcAft>
              <a:buNone/>
            </a:pPr>
            <a:r>
              <a:rPr lang="en" sz="3100" dirty="0">
                <a:solidFill>
                  <a:srgbClr val="FFFFFF"/>
                </a:solidFill>
              </a:rPr>
              <a:t>Group</a:t>
            </a:r>
            <a:endParaRPr sz="3100" dirty="0">
              <a:solidFill>
                <a:srgbClr val="FFFFFF"/>
              </a:solidFill>
            </a:endParaRPr>
          </a:p>
        </p:txBody>
      </p:sp>
      <p:sp>
        <p:nvSpPr>
          <p:cNvPr id="377" name="Google Shape;377;p37"/>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900" dirty="0"/>
              <a:t>Physical - When a grown-up hurts a </a:t>
            </a:r>
            <a:r>
              <a:rPr lang="en-US" sz="1900" dirty="0"/>
              <a:t>youth</a:t>
            </a:r>
            <a:r>
              <a:rPr lang="en" sz="1900" dirty="0"/>
              <a:t>’s body </a:t>
            </a:r>
            <a:endParaRPr sz="1900" dirty="0"/>
          </a:p>
          <a:p>
            <a:pPr marL="0" lvl="0" indent="0" algn="l" rtl="0">
              <a:lnSpc>
                <a:spcPct val="115000"/>
              </a:lnSpc>
              <a:spcBef>
                <a:spcPts val="1200"/>
              </a:spcBef>
              <a:spcAft>
                <a:spcPts val="0"/>
              </a:spcAft>
              <a:buNone/>
            </a:pPr>
            <a:r>
              <a:rPr lang="en" sz="1900" dirty="0"/>
              <a:t>Verbal - When a grown-up hurts a </a:t>
            </a:r>
            <a:r>
              <a:rPr lang="en-US" sz="1900" dirty="0"/>
              <a:t>youth</a:t>
            </a:r>
            <a:r>
              <a:rPr lang="en" sz="1900" dirty="0"/>
              <a:t> with their words</a:t>
            </a:r>
            <a:endParaRPr sz="1900" dirty="0"/>
          </a:p>
          <a:p>
            <a:pPr marL="0" lvl="0" indent="0" algn="l" rtl="0">
              <a:lnSpc>
                <a:spcPct val="115000"/>
              </a:lnSpc>
              <a:spcBef>
                <a:spcPts val="1200"/>
              </a:spcBef>
              <a:spcAft>
                <a:spcPts val="1200"/>
              </a:spcAft>
              <a:buNone/>
            </a:pPr>
            <a:r>
              <a:rPr lang="en" sz="1900" dirty="0"/>
              <a:t>Sexual - When a person looks at or touches a </a:t>
            </a:r>
            <a:r>
              <a:rPr lang="en-US" sz="1900" dirty="0"/>
              <a:t>youth</a:t>
            </a:r>
            <a:r>
              <a:rPr lang="en" sz="1900" dirty="0"/>
              <a:t>’s private body parts or makes them look at or touch another’s private body parts.</a:t>
            </a:r>
            <a:endParaRPr sz="6700" dirty="0"/>
          </a:p>
        </p:txBody>
      </p:sp>
      <p:pic>
        <p:nvPicPr>
          <p:cNvPr id="378" name="Google Shape;378;p37"/>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379" name="Google Shape;379;p37"/>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380" name="Google Shape;380;p37"/>
          <p:cNvSpPr txBox="1"/>
          <p:nvPr/>
        </p:nvSpPr>
        <p:spPr>
          <a:xfrm>
            <a:off x="395700" y="1209600"/>
            <a:ext cx="2599500" cy="8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rgbClr val="93C47D"/>
                </a:solidFill>
              </a:rPr>
              <a:t>Abuse</a:t>
            </a:r>
            <a:endParaRPr sz="3700">
              <a:solidFill>
                <a:srgbClr val="93C47D"/>
              </a:solidFill>
            </a:endParaRPr>
          </a:p>
        </p:txBody>
      </p:sp>
      <p:sp>
        <p:nvSpPr>
          <p:cNvPr id="381" name="Google Shape;381;p37">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1A480AB-2C91-4F25-A883-389A3A8A73BE}"/>
              </a:ext>
            </a:extLst>
          </p:cNvPr>
          <p:cNvSpPr txBox="1"/>
          <p:nvPr/>
        </p:nvSpPr>
        <p:spPr>
          <a:xfrm>
            <a:off x="4741828" y="4891063"/>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8481BCA7-993B-4612-86D1-1F48B3FB5719}"/>
              </a:ext>
            </a:extLst>
          </p:cNvPr>
          <p:cNvPicPr>
            <a:picLocks noChangeAspect="1"/>
          </p:cNvPicPr>
          <p:nvPr/>
        </p:nvPicPr>
        <p:blipFill>
          <a:blip r:embed="rId11"/>
          <a:stretch>
            <a:fillRect/>
          </a:stretch>
        </p:blipFill>
        <p:spPr>
          <a:xfrm>
            <a:off x="7931850" y="4905945"/>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07EC7156-AEFD-4185-9385-BF9A5AE94302}"/>
              </a:ext>
            </a:extLst>
          </p:cNvPr>
          <p:cNvPicPr>
            <a:picLocks noChangeAspect="1"/>
          </p:cNvPicPr>
          <p:nvPr/>
        </p:nvPicPr>
        <p:blipFill>
          <a:blip r:embed="rId12"/>
          <a:stretch>
            <a:fillRect/>
          </a:stretch>
        </p:blipFill>
        <p:spPr>
          <a:xfrm flipH="1">
            <a:off x="59086" y="4221411"/>
            <a:ext cx="319275" cy="51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anim calcmode="lin" valueType="num">
                                      <p:cBhvr>
                                        <p:cTn id="8" dur="1000" fill="hold"/>
                                        <p:tgtEl>
                                          <p:spTgt spid="377"/>
                                        </p:tgtEl>
                                        <p:attrNameLst>
                                          <p:attrName>ppt_x</p:attrName>
                                        </p:attrNameLst>
                                      </p:cBhvr>
                                      <p:tavLst>
                                        <p:tav tm="0">
                                          <p:val>
                                            <p:strVal val="#ppt_x"/>
                                          </p:val>
                                        </p:tav>
                                        <p:tav tm="100000">
                                          <p:val>
                                            <p:strVal val="#ppt_x"/>
                                          </p:val>
                                        </p:tav>
                                      </p:tavLst>
                                    </p:anim>
                                    <p:anim calcmode="lin" valueType="num">
                                      <p:cBhvr>
                                        <p:cTn id="9" dur="1000" fill="hold"/>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25"/>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468352"/>
            <a:ext cx="2985457" cy="4299612"/>
          </a:xfrm>
          <a:prstGeom prst="rect">
            <a:avLst/>
          </a:prstGeom>
          <a:noFill/>
          <a:extLst>
            <a:ext uri="{909E8E84-426E-40DD-AFC4-6F175D3DCCD1}">
              <a14:hiddenFill xmlns:a14="http://schemas.microsoft.com/office/drawing/2010/main">
                <a:solidFill>
                  <a:srgbClr val="FFFFFF"/>
                </a:solidFill>
              </a14:hiddenFill>
            </a:ext>
          </a:extLst>
        </p:spPr>
      </p:pic>
      <p:pic>
        <p:nvPicPr>
          <p:cNvPr id="426" name="Google Shape;426;p41">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27" name="Google Shape;427;p41">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429" name="Google Shape;429;p41"/>
          <p:cNvSpPr txBox="1">
            <a:spLocks noGrp="1"/>
          </p:cNvSpPr>
          <p:nvPr>
            <p:ph type="title" idx="4294967295"/>
          </p:nvPr>
        </p:nvSpPr>
        <p:spPr>
          <a:xfrm>
            <a:off x="3472775" y="91451"/>
            <a:ext cx="5332200" cy="86967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900" dirty="0"/>
              <a:t>What are some ways that an adult might hurt a youth using their words or actions?</a:t>
            </a:r>
            <a:endParaRPr sz="1900" dirty="0"/>
          </a:p>
        </p:txBody>
      </p:sp>
      <p:pic>
        <p:nvPicPr>
          <p:cNvPr id="430" name="Google Shape;430;p41"/>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431" name="Google Shape;431;p41"/>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432" name="Google Shape;432;p41"/>
          <p:cNvSpPr txBox="1"/>
          <p:nvPr/>
        </p:nvSpPr>
        <p:spPr>
          <a:xfrm>
            <a:off x="319275" y="517271"/>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dirty="0">
                <a:ln>
                  <a:noFill/>
                </a:ln>
                <a:solidFill>
                  <a:srgbClr val="93C47D"/>
                </a:solidFill>
                <a:effectLst/>
                <a:uLnTx/>
                <a:uFillTx/>
                <a:latin typeface="Arial"/>
                <a:cs typeface="Arial"/>
                <a:sym typeface="Arial"/>
              </a:rPr>
              <a:t>Emotional and Physical Abuse</a:t>
            </a:r>
            <a:endParaRPr kumimoji="0" sz="3700" b="0" i="0" u="none" strike="noStrike" kern="0" cap="none" spc="0" normalizeH="0" baseline="0" noProof="0" dirty="0">
              <a:ln>
                <a:noFill/>
              </a:ln>
              <a:solidFill>
                <a:srgbClr val="93C47D"/>
              </a:solidFill>
              <a:effectLst/>
              <a:uLnTx/>
              <a:uFillTx/>
              <a:latin typeface="Arial"/>
              <a:cs typeface="Arial"/>
              <a:sym typeface="Arial"/>
            </a:endParaRPr>
          </a:p>
        </p:txBody>
      </p:sp>
      <p:sp>
        <p:nvSpPr>
          <p:cNvPr id="433" name="Google Shape;433;p41">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429;p41">
            <a:extLst>
              <a:ext uri="{FF2B5EF4-FFF2-40B4-BE49-F238E27FC236}">
                <a16:creationId xmlns:a16="http://schemas.microsoft.com/office/drawing/2014/main" id="{4CD4F358-C395-4262-B310-F25774E67AA8}"/>
              </a:ext>
            </a:extLst>
          </p:cNvPr>
          <p:cNvSpPr txBox="1">
            <a:spLocks/>
          </p:cNvSpPr>
          <p:nvPr/>
        </p:nvSpPr>
        <p:spPr>
          <a:xfrm>
            <a:off x="3472775" y="1243515"/>
            <a:ext cx="5332200" cy="1598539"/>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indent="-349250">
              <a:lnSpc>
                <a:spcPct val="115000"/>
              </a:lnSpc>
              <a:spcBef>
                <a:spcPts val="1200"/>
              </a:spcBef>
              <a:buSzPts val="1900"/>
              <a:buFont typeface="Arial"/>
              <a:buChar char="●"/>
            </a:pPr>
            <a:r>
              <a:rPr lang="en-US" sz="1900" dirty="0"/>
              <a:t>Calling the youth hurtful names</a:t>
            </a:r>
          </a:p>
          <a:p>
            <a:pPr marL="457200" indent="-349250">
              <a:lnSpc>
                <a:spcPct val="115000"/>
              </a:lnSpc>
              <a:buSzPts val="1900"/>
              <a:buFont typeface="Arial"/>
              <a:buChar char="●"/>
            </a:pPr>
            <a:r>
              <a:rPr lang="en-US" sz="1900" dirty="0"/>
              <a:t>Hitting or slapping</a:t>
            </a:r>
          </a:p>
          <a:p>
            <a:pPr marL="457200" indent="-349250">
              <a:lnSpc>
                <a:spcPct val="115000"/>
              </a:lnSpc>
              <a:buSzPts val="1900"/>
              <a:buFont typeface="Arial"/>
              <a:buChar char="●"/>
            </a:pPr>
            <a:r>
              <a:rPr lang="en-US" sz="1900" dirty="0"/>
              <a:t>Using hurtful punishments or consequences</a:t>
            </a: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587204-F3C0-47BA-9C78-E8127B0CEAEC}"/>
              </a:ext>
            </a:extLst>
          </p:cNvPr>
          <p:cNvSpPr txBox="1"/>
          <p:nvPr/>
        </p:nvSpPr>
        <p:spPr>
          <a:xfrm>
            <a:off x="4839451" y="490364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2A6D53A0-D75E-4A22-A51D-0AD743F69A55}"/>
              </a:ext>
            </a:extLst>
          </p:cNvPr>
          <p:cNvPicPr>
            <a:picLocks noChangeAspect="1"/>
          </p:cNvPicPr>
          <p:nvPr/>
        </p:nvPicPr>
        <p:blipFill>
          <a:blip r:embed="rId11"/>
          <a:stretch>
            <a:fillRect/>
          </a:stretch>
        </p:blipFill>
        <p:spPr>
          <a:xfrm>
            <a:off x="8029473" y="4918527"/>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9ABFAFA3-0465-481C-9ABB-353485C23B8D}"/>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15943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38"/>
        <p:cNvGrpSpPr/>
        <p:nvPr/>
      </p:nvGrpSpPr>
      <p:grpSpPr>
        <a:xfrm>
          <a:off x="0" y="0"/>
          <a:ext cx="0" cy="0"/>
          <a:chOff x="0" y="0"/>
          <a:chExt cx="0" cy="0"/>
        </a:xfrm>
      </p:grpSpPr>
      <p:pic>
        <p:nvPicPr>
          <p:cNvPr id="15"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439" name="Google Shape;439;p42">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40" name="Google Shape;440;p42">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442" name="Google Shape;442;p42"/>
          <p:cNvSpPr txBox="1">
            <a:spLocks noGrp="1"/>
          </p:cNvSpPr>
          <p:nvPr>
            <p:ph type="title" idx="4294967295"/>
          </p:nvPr>
        </p:nvSpPr>
        <p:spPr>
          <a:xfrm>
            <a:off x="3699651" y="969349"/>
            <a:ext cx="5332200" cy="2144058"/>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107950" lvl="0" algn="l" rtl="0">
              <a:lnSpc>
                <a:spcPct val="100000"/>
              </a:lnSpc>
              <a:spcBef>
                <a:spcPts val="1200"/>
              </a:spcBef>
              <a:spcAft>
                <a:spcPts val="0"/>
              </a:spcAft>
              <a:buSzPts val="1900"/>
            </a:pPr>
            <a:r>
              <a:rPr lang="en" sz="1900" dirty="0"/>
              <a:t>    </a:t>
            </a:r>
            <a:br>
              <a:rPr lang="en" sz="1900" dirty="0"/>
            </a:br>
            <a:r>
              <a:rPr lang="en" sz="1900" dirty="0"/>
              <a:t>    1 in 4 </a:t>
            </a:r>
            <a:r>
              <a:rPr lang="en" sz="1400" dirty="0"/>
              <a:t>or</a:t>
            </a:r>
            <a:r>
              <a:rPr lang="en" sz="1900" dirty="0"/>
              <a:t> 5 girls</a:t>
            </a:r>
            <a:endParaRPr sz="1900" dirty="0"/>
          </a:p>
          <a:p>
            <a:pPr marL="457200" lvl="0" indent="0" algn="l" rtl="0">
              <a:lnSpc>
                <a:spcPct val="115000"/>
              </a:lnSpc>
              <a:spcBef>
                <a:spcPts val="1200"/>
              </a:spcBef>
              <a:spcAft>
                <a:spcPts val="0"/>
              </a:spcAft>
              <a:buNone/>
            </a:pPr>
            <a:endParaRPr sz="1900" dirty="0"/>
          </a:p>
          <a:p>
            <a:pPr marL="107950" lvl="0" algn="l" rtl="0">
              <a:lnSpc>
                <a:spcPct val="115000"/>
              </a:lnSpc>
              <a:spcBef>
                <a:spcPts val="1200"/>
              </a:spcBef>
              <a:spcAft>
                <a:spcPts val="0"/>
              </a:spcAft>
              <a:buSzPts val="1900"/>
            </a:pPr>
            <a:r>
              <a:rPr lang="en" sz="1900" dirty="0"/>
              <a:t>    1 in 6 </a:t>
            </a:r>
            <a:r>
              <a:rPr lang="en" sz="1400" dirty="0"/>
              <a:t>or</a:t>
            </a:r>
            <a:r>
              <a:rPr lang="en" sz="1900" dirty="0"/>
              <a:t> 7 boys</a:t>
            </a:r>
            <a:endParaRPr sz="1900" dirty="0"/>
          </a:p>
        </p:txBody>
      </p:sp>
      <p:pic>
        <p:nvPicPr>
          <p:cNvPr id="443" name="Google Shape;443;p42"/>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444" name="Google Shape;444;p42"/>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445" name="Google Shape;445;p42"/>
          <p:cNvSpPr txBox="1"/>
          <p:nvPr/>
        </p:nvSpPr>
        <p:spPr>
          <a:xfrm>
            <a:off x="410186" y="1384007"/>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dirty="0">
                <a:ln>
                  <a:noFill/>
                </a:ln>
                <a:solidFill>
                  <a:srgbClr val="93C47D"/>
                </a:solidFill>
                <a:effectLst/>
                <a:uLnTx/>
                <a:uFillTx/>
                <a:latin typeface="Arial"/>
                <a:cs typeface="Arial"/>
                <a:sym typeface="Arial"/>
              </a:rPr>
              <a:t>Sexual Abuse</a:t>
            </a:r>
            <a:endParaRPr kumimoji="0" sz="3700" b="0" i="0" u="none" strike="noStrike" kern="0" cap="none" spc="0" normalizeH="0" baseline="0" noProof="0" dirty="0">
              <a:ln>
                <a:noFill/>
              </a:ln>
              <a:solidFill>
                <a:srgbClr val="93C47D"/>
              </a:solidFill>
              <a:effectLst/>
              <a:uLnTx/>
              <a:uFillTx/>
              <a:latin typeface="Arial"/>
              <a:cs typeface="Arial"/>
              <a:sym typeface="Arial"/>
            </a:endParaRPr>
          </a:p>
        </p:txBody>
      </p:sp>
      <p:sp>
        <p:nvSpPr>
          <p:cNvPr id="446" name="Google Shape;446;p42">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B54D3890-7D8A-4AAF-9046-E3CB47897B82}"/>
              </a:ext>
            </a:extLst>
          </p:cNvPr>
          <p:cNvGrpSpPr/>
          <p:nvPr/>
        </p:nvGrpSpPr>
        <p:grpSpPr>
          <a:xfrm>
            <a:off x="6240953" y="699876"/>
            <a:ext cx="2095774" cy="2301438"/>
            <a:chOff x="6240953" y="699876"/>
            <a:chExt cx="2095774" cy="2301438"/>
          </a:xfrm>
        </p:grpSpPr>
        <p:pic>
          <p:nvPicPr>
            <p:cNvPr id="448" name="Google Shape;448;p42"/>
            <p:cNvPicPr preferRelativeResize="0"/>
            <p:nvPr/>
          </p:nvPicPr>
          <p:blipFill>
            <a:blip r:embed="rId11">
              <a:alphaModFix/>
            </a:blip>
            <a:stretch>
              <a:fillRect/>
            </a:stretch>
          </p:blipFill>
          <p:spPr>
            <a:xfrm>
              <a:off x="6240953" y="699876"/>
              <a:ext cx="2095774" cy="1571831"/>
            </a:xfrm>
            <a:prstGeom prst="rect">
              <a:avLst/>
            </a:prstGeom>
            <a:noFill/>
            <a:ln>
              <a:noFill/>
            </a:ln>
          </p:spPr>
        </p:pic>
        <p:pic>
          <p:nvPicPr>
            <p:cNvPr id="449" name="Google Shape;449;p42"/>
            <p:cNvPicPr preferRelativeResize="0"/>
            <p:nvPr/>
          </p:nvPicPr>
          <p:blipFill>
            <a:blip r:embed="rId12">
              <a:alphaModFix/>
            </a:blip>
            <a:stretch>
              <a:fillRect/>
            </a:stretch>
          </p:blipFill>
          <p:spPr>
            <a:xfrm>
              <a:off x="6340277" y="2021806"/>
              <a:ext cx="1996450" cy="979508"/>
            </a:xfrm>
            <a:prstGeom prst="rect">
              <a:avLst/>
            </a:prstGeom>
            <a:noFill/>
            <a:ln>
              <a:noFill/>
            </a:ln>
          </p:spPr>
        </p:pic>
      </p:grpSp>
      <p:sp>
        <p:nvSpPr>
          <p:cNvPr id="13" name="Google Shape;442;p42">
            <a:extLst>
              <a:ext uri="{FF2B5EF4-FFF2-40B4-BE49-F238E27FC236}">
                <a16:creationId xmlns:a16="http://schemas.microsoft.com/office/drawing/2014/main" id="{A72D53B8-7715-4A15-A9C0-BEEF11B75F00}"/>
              </a:ext>
            </a:extLst>
          </p:cNvPr>
          <p:cNvSpPr txBox="1">
            <a:spLocks/>
          </p:cNvSpPr>
          <p:nvPr/>
        </p:nvSpPr>
        <p:spPr>
          <a:xfrm>
            <a:off x="3691123" y="101107"/>
            <a:ext cx="5340577" cy="756149"/>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1800" dirty="0"/>
              <a:t>How many youth experience sexual abuse          before age 18?</a:t>
            </a:r>
          </a:p>
        </p:txBody>
      </p:sp>
      <p:pic>
        <p:nvPicPr>
          <p:cNvPr id="16"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C593FDD-005F-4945-A4E5-3252CBE1E13B}"/>
              </a:ext>
            </a:extLst>
          </p:cNvPr>
          <p:cNvSpPr txBox="1"/>
          <p:nvPr/>
        </p:nvSpPr>
        <p:spPr>
          <a:xfrm>
            <a:off x="4741828" y="4898617"/>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8" name="Picture 17">
            <a:extLst>
              <a:ext uri="{FF2B5EF4-FFF2-40B4-BE49-F238E27FC236}">
                <a16:creationId xmlns:a16="http://schemas.microsoft.com/office/drawing/2014/main" id="{853EDB4E-0DD0-47A2-B908-AABC7CF31AC1}"/>
              </a:ext>
            </a:extLst>
          </p:cNvPr>
          <p:cNvPicPr>
            <a:picLocks noChangeAspect="1"/>
          </p:cNvPicPr>
          <p:nvPr/>
        </p:nvPicPr>
        <p:blipFill>
          <a:blip r:embed="rId13"/>
          <a:stretch>
            <a:fillRect/>
          </a:stretch>
        </p:blipFill>
        <p:spPr>
          <a:xfrm>
            <a:off x="7931850" y="4913499"/>
            <a:ext cx="451077" cy="233910"/>
          </a:xfrm>
          <a:prstGeom prst="rect">
            <a:avLst/>
          </a:prstGeom>
        </p:spPr>
      </p:pic>
      <p:pic>
        <p:nvPicPr>
          <p:cNvPr id="19" name="Picture 18">
            <a:hlinkClick r:id="rId7" action="ppaction://hlinksldjump"/>
            <a:extLst>
              <a:ext uri="{FF2B5EF4-FFF2-40B4-BE49-F238E27FC236}">
                <a16:creationId xmlns:a16="http://schemas.microsoft.com/office/drawing/2014/main" id="{5A9BD20D-FA15-4D0C-9344-29949245AA36}"/>
              </a:ext>
            </a:extLst>
          </p:cNvPr>
          <p:cNvPicPr>
            <a:picLocks noChangeAspect="1"/>
          </p:cNvPicPr>
          <p:nvPr/>
        </p:nvPicPr>
        <p:blipFill>
          <a:blip r:embed="rId14"/>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22645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2"/>
                                        </p:tgtEl>
                                        <p:attrNameLst>
                                          <p:attrName>style.visibility</p:attrName>
                                        </p:attrNameLst>
                                      </p:cBhvr>
                                      <p:to>
                                        <p:strVal val="visible"/>
                                      </p:to>
                                    </p:set>
                                    <p:animEffect transition="in" filter="fade">
                                      <p:cBhvr>
                                        <p:cTn id="12" dur="1000"/>
                                        <p:tgtEl>
                                          <p:spTgt spid="442"/>
                                        </p:tgtEl>
                                      </p:cBhvr>
                                    </p:animEffect>
                                    <p:anim calcmode="lin" valueType="num">
                                      <p:cBhvr>
                                        <p:cTn id="13" dur="1000" fill="hold"/>
                                        <p:tgtEl>
                                          <p:spTgt spid="442"/>
                                        </p:tgtEl>
                                        <p:attrNameLst>
                                          <p:attrName>ppt_x</p:attrName>
                                        </p:attrNameLst>
                                      </p:cBhvr>
                                      <p:tavLst>
                                        <p:tav tm="0">
                                          <p:val>
                                            <p:strVal val="#ppt_x"/>
                                          </p:val>
                                        </p:tav>
                                        <p:tav tm="100000">
                                          <p:val>
                                            <p:strVal val="#ppt_x"/>
                                          </p:val>
                                        </p:tav>
                                      </p:tavLst>
                                    </p:anim>
                                    <p:anim calcmode="lin" valueType="num">
                                      <p:cBhvr>
                                        <p:cTn id="14" dur="1000" fill="hold"/>
                                        <p:tgtEl>
                                          <p:spTgt spid="4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53"/>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454" name="Google Shape;454;p43">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55" name="Google Shape;455;p43">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457" name="Google Shape;457;p43"/>
          <p:cNvSpPr txBox="1">
            <a:spLocks noGrp="1"/>
          </p:cNvSpPr>
          <p:nvPr>
            <p:ph type="title" idx="4294967295"/>
          </p:nvPr>
        </p:nvSpPr>
        <p:spPr>
          <a:xfrm>
            <a:off x="3548751" y="214024"/>
            <a:ext cx="5332200" cy="816275"/>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900" dirty="0"/>
              <a:t>TRUE or FALSE: </a:t>
            </a:r>
            <a:endParaRPr sz="1900" dirty="0"/>
          </a:p>
          <a:p>
            <a:pPr marL="0" lvl="0" indent="0" algn="ctr" rtl="0">
              <a:lnSpc>
                <a:spcPct val="115000"/>
              </a:lnSpc>
              <a:spcAft>
                <a:spcPts val="0"/>
              </a:spcAft>
              <a:buNone/>
            </a:pPr>
            <a:r>
              <a:rPr lang="en" sz="1900" dirty="0"/>
              <a:t>Youth are usually abused by strangers.</a:t>
            </a:r>
            <a:endParaRPr sz="1900" dirty="0"/>
          </a:p>
        </p:txBody>
      </p:sp>
      <p:pic>
        <p:nvPicPr>
          <p:cNvPr id="458" name="Google Shape;458;p43"/>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459" name="Google Shape;459;p43"/>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460" name="Google Shape;460;p43"/>
          <p:cNvSpPr txBox="1"/>
          <p:nvPr/>
        </p:nvSpPr>
        <p:spPr>
          <a:xfrm>
            <a:off x="395699" y="1297475"/>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Sexual Abuse</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461" name="Google Shape;461;p43">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457;p43">
            <a:extLst>
              <a:ext uri="{FF2B5EF4-FFF2-40B4-BE49-F238E27FC236}">
                <a16:creationId xmlns:a16="http://schemas.microsoft.com/office/drawing/2014/main" id="{0CEB60B3-F01C-46FA-9AA4-03CE4A306E83}"/>
              </a:ext>
            </a:extLst>
          </p:cNvPr>
          <p:cNvSpPr txBox="1">
            <a:spLocks/>
          </p:cNvSpPr>
          <p:nvPr/>
        </p:nvSpPr>
        <p:spPr>
          <a:xfrm>
            <a:off x="3548751" y="1387035"/>
            <a:ext cx="5332200" cy="1481729"/>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a:lnSpc>
                <a:spcPct val="115000"/>
              </a:lnSpc>
              <a:spcBef>
                <a:spcPts val="1200"/>
              </a:spcBef>
              <a:spcAft>
                <a:spcPts val="1200"/>
              </a:spcAft>
            </a:pPr>
            <a:r>
              <a:rPr lang="en-US" sz="1900" dirty="0"/>
              <a:t>FALSE: Youth are most often abused by someone they know like a relative or family friend.</a:t>
            </a: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E7E16C8-4649-4BFF-A1CD-D5C250B728C2}"/>
              </a:ext>
            </a:extLst>
          </p:cNvPr>
          <p:cNvSpPr txBox="1"/>
          <p:nvPr/>
        </p:nvSpPr>
        <p:spPr>
          <a:xfrm>
            <a:off x="4839451" y="4891063"/>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0B9277C8-C770-4E5E-A14B-F6DA6147AC43}"/>
              </a:ext>
            </a:extLst>
          </p:cNvPr>
          <p:cNvPicPr>
            <a:picLocks noChangeAspect="1"/>
          </p:cNvPicPr>
          <p:nvPr/>
        </p:nvPicPr>
        <p:blipFill>
          <a:blip r:embed="rId11"/>
          <a:stretch>
            <a:fillRect/>
          </a:stretch>
        </p:blipFill>
        <p:spPr>
          <a:xfrm>
            <a:off x="8029473" y="4905945"/>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926AA926-4119-4800-A201-0DB0B2DC5818}"/>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41337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500"/>
                                        <p:tgtEl>
                                          <p:spTgt spid="4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66"/>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467" name="Google Shape;467;p44">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68" name="Google Shape;468;p44">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470" name="Google Shape;470;p44"/>
          <p:cNvSpPr txBox="1">
            <a:spLocks noGrp="1"/>
          </p:cNvSpPr>
          <p:nvPr>
            <p:ph type="title" idx="4294967295"/>
          </p:nvPr>
        </p:nvSpPr>
        <p:spPr>
          <a:xfrm>
            <a:off x="3586137" y="113938"/>
            <a:ext cx="5332200" cy="433368"/>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400" dirty="0"/>
              <a:t>Do most youth immediately tell an adult after being abused?</a:t>
            </a:r>
            <a:endParaRPr sz="1400" dirty="0"/>
          </a:p>
          <a:p>
            <a:pPr marL="0" lvl="0" indent="0" algn="ctr" rtl="0">
              <a:lnSpc>
                <a:spcPct val="100000"/>
              </a:lnSpc>
              <a:spcAft>
                <a:spcPts val="0"/>
              </a:spcAft>
              <a:buNone/>
            </a:pPr>
            <a:endParaRPr sz="1500" b="1" dirty="0"/>
          </a:p>
        </p:txBody>
      </p:sp>
      <p:pic>
        <p:nvPicPr>
          <p:cNvPr id="471" name="Google Shape;471;p44"/>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472" name="Google Shape;472;p44"/>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473" name="Google Shape;473;p44"/>
          <p:cNvSpPr txBox="1"/>
          <p:nvPr/>
        </p:nvSpPr>
        <p:spPr>
          <a:xfrm>
            <a:off x="461100" y="1612800"/>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Sexual Abuse</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474" name="Google Shape;474;p44">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470;p44">
            <a:extLst>
              <a:ext uri="{FF2B5EF4-FFF2-40B4-BE49-F238E27FC236}">
                <a16:creationId xmlns:a16="http://schemas.microsoft.com/office/drawing/2014/main" id="{24785E5E-1863-4197-A43C-9D2EBEAE26F0}"/>
              </a:ext>
            </a:extLst>
          </p:cNvPr>
          <p:cNvSpPr txBox="1">
            <a:spLocks/>
          </p:cNvSpPr>
          <p:nvPr/>
        </p:nvSpPr>
        <p:spPr>
          <a:xfrm>
            <a:off x="3586137" y="693678"/>
            <a:ext cx="5332200" cy="238545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spcBef>
                <a:spcPts val="1200"/>
              </a:spcBef>
            </a:pPr>
            <a:r>
              <a:rPr lang="en-US" sz="1400" dirty="0"/>
              <a:t>No. Most youth don’t tell right away after abuse happens.            There are lots of reasons youth may not tell, like:</a:t>
            </a:r>
          </a:p>
          <a:p>
            <a:pPr marL="457200" indent="-317500">
              <a:spcBef>
                <a:spcPts val="1200"/>
              </a:spcBef>
              <a:buSzPts val="1400"/>
              <a:buFont typeface="Arial"/>
              <a:buChar char="●"/>
            </a:pPr>
            <a:r>
              <a:rPr lang="en-US" sz="1400" dirty="0"/>
              <a:t>Fear that they or the other person may get in trouble</a:t>
            </a:r>
          </a:p>
          <a:p>
            <a:pPr marL="457200" indent="-317500">
              <a:lnSpc>
                <a:spcPct val="115000"/>
              </a:lnSpc>
              <a:buSzPts val="1400"/>
              <a:buFont typeface="Arial"/>
              <a:buChar char="●"/>
            </a:pPr>
            <a:r>
              <a:rPr lang="en-US" sz="1400" dirty="0"/>
              <a:t>Worry that no one will believe it happened.</a:t>
            </a:r>
          </a:p>
          <a:p>
            <a:pPr marL="457200" indent="-317500">
              <a:lnSpc>
                <a:spcPct val="115000"/>
              </a:lnSpc>
              <a:buSzPts val="1400"/>
              <a:buFont typeface="Arial"/>
              <a:buChar char="●"/>
            </a:pPr>
            <a:r>
              <a:rPr lang="en-US" sz="1400" dirty="0"/>
              <a:t>The other person may have threatened that something bad might happen if the youth tells.</a:t>
            </a:r>
          </a:p>
          <a:p>
            <a:pPr algn="ctr">
              <a:lnSpc>
                <a:spcPct val="115000"/>
              </a:lnSpc>
              <a:spcBef>
                <a:spcPts val="1200"/>
              </a:spcBef>
              <a:spcAft>
                <a:spcPts val="1200"/>
              </a:spcAft>
            </a:pPr>
            <a:r>
              <a:rPr lang="en-US" sz="1500" b="1" dirty="0"/>
              <a:t>It’s a brave thing for a youth to tell at all!</a:t>
            </a:r>
          </a:p>
        </p:txBody>
      </p:sp>
      <p:pic>
        <p:nvPicPr>
          <p:cNvPr id="14"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20DA11A-59F6-4B56-B8C0-B01CF164E718}"/>
              </a:ext>
            </a:extLst>
          </p:cNvPr>
          <p:cNvSpPr txBox="1"/>
          <p:nvPr/>
        </p:nvSpPr>
        <p:spPr>
          <a:xfrm>
            <a:off x="4839451" y="4898617"/>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093887D0-1B76-4063-9161-488218D6CBD1}"/>
              </a:ext>
            </a:extLst>
          </p:cNvPr>
          <p:cNvPicPr>
            <a:picLocks noChangeAspect="1"/>
          </p:cNvPicPr>
          <p:nvPr/>
        </p:nvPicPr>
        <p:blipFill>
          <a:blip r:embed="rId11"/>
          <a:stretch>
            <a:fillRect/>
          </a:stretch>
        </p:blipFill>
        <p:spPr>
          <a:xfrm>
            <a:off x="8029473" y="4913499"/>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8DC9505A-5B7A-4F6A-86DF-ACAF7D595A9C}"/>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95658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500"/>
                                        <p:tgtEl>
                                          <p:spTgt spid="4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6"/>
        <p:cNvGrpSpPr/>
        <p:nvPr/>
      </p:nvGrpSpPr>
      <p:grpSpPr>
        <a:xfrm>
          <a:off x="0" y="0"/>
          <a:ext cx="0" cy="0"/>
          <a:chOff x="0" y="0"/>
          <a:chExt cx="0" cy="0"/>
        </a:xfrm>
      </p:grpSpPr>
      <p:sp>
        <p:nvSpPr>
          <p:cNvPr id="407" name="Google Shape;407;p38"/>
          <p:cNvSpPr txBox="1"/>
          <p:nvPr/>
        </p:nvSpPr>
        <p:spPr>
          <a:xfrm>
            <a:off x="113332" y="0"/>
            <a:ext cx="1028100" cy="4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Abuse</a:t>
            </a:r>
            <a:endParaRPr sz="2000" dirty="0">
              <a:solidFill>
                <a:schemeClr val="tx1"/>
              </a:solidFill>
            </a:endParaRPr>
          </a:p>
        </p:txBody>
      </p:sp>
      <p:pic>
        <p:nvPicPr>
          <p:cNvPr id="25"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Cat, Kitty, Gray, Tiger, Tabby, Pet, Animal, Domest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164" y="4391071"/>
            <a:ext cx="621135" cy="6434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EFA930-9A43-40ED-AA0F-9F4CFA529CCA}"/>
              </a:ext>
            </a:extLst>
          </p:cNvPr>
          <p:cNvPicPr>
            <a:picLocks noChangeAspect="1"/>
          </p:cNvPicPr>
          <p:nvPr/>
        </p:nvPicPr>
        <p:blipFill>
          <a:blip r:embed="rId6"/>
          <a:stretch>
            <a:fillRect/>
          </a:stretch>
        </p:blipFill>
        <p:spPr>
          <a:xfrm>
            <a:off x="7838950" y="3181913"/>
            <a:ext cx="731520" cy="914400"/>
          </a:xfrm>
          <a:prstGeom prst="rect">
            <a:avLst/>
          </a:prstGeom>
        </p:spPr>
      </p:pic>
      <p:pic>
        <p:nvPicPr>
          <p:cNvPr id="5" name="Picture 4">
            <a:extLst>
              <a:ext uri="{FF2B5EF4-FFF2-40B4-BE49-F238E27FC236}">
                <a16:creationId xmlns:a16="http://schemas.microsoft.com/office/drawing/2014/main" id="{1A19D27A-3D09-443F-9421-F27D280EDB69}"/>
              </a:ext>
            </a:extLst>
          </p:cNvPr>
          <p:cNvPicPr>
            <a:picLocks noChangeAspect="1"/>
          </p:cNvPicPr>
          <p:nvPr/>
        </p:nvPicPr>
        <p:blipFill>
          <a:blip r:embed="rId7"/>
          <a:stretch>
            <a:fillRect/>
          </a:stretch>
        </p:blipFill>
        <p:spPr>
          <a:xfrm>
            <a:off x="713374" y="3538801"/>
            <a:ext cx="856116" cy="775855"/>
          </a:xfrm>
          <a:prstGeom prst="rect">
            <a:avLst/>
          </a:prstGeom>
        </p:spPr>
      </p:pic>
      <p:pic>
        <p:nvPicPr>
          <p:cNvPr id="7" name="Picture 6">
            <a:extLst>
              <a:ext uri="{FF2B5EF4-FFF2-40B4-BE49-F238E27FC236}">
                <a16:creationId xmlns:a16="http://schemas.microsoft.com/office/drawing/2014/main" id="{B47382B6-6C2B-415D-AD77-2F13EFB90B2A}"/>
              </a:ext>
            </a:extLst>
          </p:cNvPr>
          <p:cNvPicPr>
            <a:picLocks noChangeAspect="1"/>
          </p:cNvPicPr>
          <p:nvPr/>
        </p:nvPicPr>
        <p:blipFill>
          <a:blip r:embed="rId8"/>
          <a:stretch>
            <a:fillRect/>
          </a:stretch>
        </p:blipFill>
        <p:spPr>
          <a:xfrm>
            <a:off x="149538" y="3204417"/>
            <a:ext cx="496166" cy="831273"/>
          </a:xfrm>
          <a:prstGeom prst="rect">
            <a:avLst/>
          </a:prstGeom>
        </p:spPr>
      </p:pic>
      <p:pic>
        <p:nvPicPr>
          <p:cNvPr id="9" name="Picture 8">
            <a:extLst>
              <a:ext uri="{FF2B5EF4-FFF2-40B4-BE49-F238E27FC236}">
                <a16:creationId xmlns:a16="http://schemas.microsoft.com/office/drawing/2014/main" id="{25A77C53-ABD9-4AD1-A947-4C354F59DDE3}"/>
              </a:ext>
            </a:extLst>
          </p:cNvPr>
          <p:cNvPicPr>
            <a:picLocks noChangeAspect="1"/>
          </p:cNvPicPr>
          <p:nvPr/>
        </p:nvPicPr>
        <p:blipFill>
          <a:blip r:embed="rId9"/>
          <a:stretch>
            <a:fillRect/>
          </a:stretch>
        </p:blipFill>
        <p:spPr>
          <a:xfrm>
            <a:off x="4506719" y="2473724"/>
            <a:ext cx="1042749" cy="1046018"/>
          </a:xfrm>
          <a:prstGeom prst="rect">
            <a:avLst/>
          </a:prstGeom>
        </p:spPr>
      </p:pic>
      <p:pic>
        <p:nvPicPr>
          <p:cNvPr id="11" name="Picture 10">
            <a:extLst>
              <a:ext uri="{FF2B5EF4-FFF2-40B4-BE49-F238E27FC236}">
                <a16:creationId xmlns:a16="http://schemas.microsoft.com/office/drawing/2014/main" id="{DAC06FCD-8158-4740-A590-8129A7903150}"/>
              </a:ext>
            </a:extLst>
          </p:cNvPr>
          <p:cNvPicPr>
            <a:picLocks noChangeAspect="1"/>
          </p:cNvPicPr>
          <p:nvPr/>
        </p:nvPicPr>
        <p:blipFill>
          <a:blip r:embed="rId10"/>
          <a:stretch>
            <a:fillRect/>
          </a:stretch>
        </p:blipFill>
        <p:spPr>
          <a:xfrm>
            <a:off x="3822764" y="4019474"/>
            <a:ext cx="886691" cy="831273"/>
          </a:xfrm>
          <a:prstGeom prst="rect">
            <a:avLst/>
          </a:prstGeom>
        </p:spPr>
      </p:pic>
      <p:pic>
        <p:nvPicPr>
          <p:cNvPr id="13" name="Picture 12">
            <a:extLst>
              <a:ext uri="{FF2B5EF4-FFF2-40B4-BE49-F238E27FC236}">
                <a16:creationId xmlns:a16="http://schemas.microsoft.com/office/drawing/2014/main" id="{F696DE01-D226-42BC-A042-D47759A497C2}"/>
              </a:ext>
            </a:extLst>
          </p:cNvPr>
          <p:cNvPicPr>
            <a:picLocks noChangeAspect="1"/>
          </p:cNvPicPr>
          <p:nvPr/>
        </p:nvPicPr>
        <p:blipFill>
          <a:blip r:embed="rId11"/>
          <a:stretch>
            <a:fillRect/>
          </a:stretch>
        </p:blipFill>
        <p:spPr>
          <a:xfrm flipH="1">
            <a:off x="7816" y="4035690"/>
            <a:ext cx="779610" cy="1046018"/>
          </a:xfrm>
          <a:prstGeom prst="rect">
            <a:avLst/>
          </a:prstGeom>
        </p:spPr>
      </p:pic>
      <p:sp>
        <p:nvSpPr>
          <p:cNvPr id="34" name="TextBox 33">
            <a:extLst>
              <a:ext uri="{FF2B5EF4-FFF2-40B4-BE49-F238E27FC236}">
                <a16:creationId xmlns:a16="http://schemas.microsoft.com/office/drawing/2014/main" id="{827DBEB8-6A35-4AA9-89DB-040B2851F547}"/>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35" name="Picture 34">
            <a:extLst>
              <a:ext uri="{FF2B5EF4-FFF2-40B4-BE49-F238E27FC236}">
                <a16:creationId xmlns:a16="http://schemas.microsoft.com/office/drawing/2014/main" id="{78657DF5-4C98-4351-8425-C232D62AE702}"/>
              </a:ext>
            </a:extLst>
          </p:cNvPr>
          <p:cNvPicPr>
            <a:picLocks noChangeAspect="1"/>
          </p:cNvPicPr>
          <p:nvPr/>
        </p:nvPicPr>
        <p:blipFill>
          <a:blip r:embed="rId12"/>
          <a:stretch>
            <a:fillRect/>
          </a:stretch>
        </p:blipFill>
        <p:spPr>
          <a:xfrm>
            <a:off x="8322450" y="4910932"/>
            <a:ext cx="451077" cy="2339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13"/>
        <p:cNvGrpSpPr/>
        <p:nvPr/>
      </p:nvGrpSpPr>
      <p:grpSpPr>
        <a:xfrm>
          <a:off x="0" y="0"/>
          <a:ext cx="0" cy="0"/>
          <a:chOff x="0" y="0"/>
          <a:chExt cx="0" cy="0"/>
        </a:xfrm>
      </p:grpSpPr>
      <p:pic>
        <p:nvPicPr>
          <p:cNvPr id="11"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414" name="Google Shape;414;p39">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15" name="Google Shape;415;p39">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417" name="Google Shape;417;p39"/>
          <p:cNvSpPr txBox="1"/>
          <p:nvPr/>
        </p:nvSpPr>
        <p:spPr>
          <a:xfrm>
            <a:off x="395700" y="1274975"/>
            <a:ext cx="2599500" cy="82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rgbClr val="93C47D"/>
                </a:solidFill>
              </a:rPr>
              <a:t>Abuse</a:t>
            </a:r>
            <a:endParaRPr sz="3700">
              <a:solidFill>
                <a:srgbClr val="93C47D"/>
              </a:solidFill>
            </a:endParaRPr>
          </a:p>
        </p:txBody>
      </p:sp>
      <p:sp>
        <p:nvSpPr>
          <p:cNvPr id="418" name="Google Shape;418;p39">
            <a:hlinkClick r:id="" action="ppaction://noaction"/>
          </p:cNvPr>
          <p:cNvSpPr txBox="1"/>
          <p:nvPr/>
        </p:nvSpPr>
        <p:spPr>
          <a:xfrm>
            <a:off x="480449" y="1770271"/>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C</a:t>
            </a:r>
            <a:r>
              <a:rPr lang="en-US" sz="3100" dirty="0" err="1">
                <a:solidFill>
                  <a:srgbClr val="FFFFFF"/>
                </a:solidFill>
              </a:rPr>
              <a:t>ombined</a:t>
            </a:r>
            <a:r>
              <a:rPr lang="en" sz="3100" dirty="0">
                <a:solidFill>
                  <a:srgbClr val="FFFFFF"/>
                </a:solidFill>
              </a:rPr>
              <a:t> Group</a:t>
            </a:r>
            <a:endParaRPr sz="3100" dirty="0">
              <a:solidFill>
                <a:srgbClr val="FFFFFF"/>
              </a:solidFill>
            </a:endParaRPr>
          </a:p>
        </p:txBody>
      </p:sp>
      <p:sp>
        <p:nvSpPr>
          <p:cNvPr id="419" name="Google Shape;419;p39"/>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US" sz="1900" dirty="0"/>
              <a:t>It can be tough for youth to talk                                 in counseling about having been               physically, emotionally or sexually abused.</a:t>
            </a:r>
            <a:br>
              <a:rPr lang="en-US" sz="1900" dirty="0"/>
            </a:br>
            <a:br>
              <a:rPr lang="en-US" sz="1900" dirty="0"/>
            </a:br>
            <a:r>
              <a:rPr lang="en-US" sz="1900" dirty="0"/>
              <a:t>Caregivers, can you share how proud             you are of youth in this group for             </a:t>
            </a:r>
            <a:br>
              <a:rPr lang="en-US" sz="1900" dirty="0"/>
            </a:br>
            <a:r>
              <a:rPr lang="en-US" sz="1900" dirty="0"/>
              <a:t>talking in counseling about                                difficult trauma memories?</a:t>
            </a:r>
            <a:endParaRPr sz="1900" dirty="0"/>
          </a:p>
          <a:p>
            <a:pPr marL="88900" lvl="0" indent="0" algn="ctr" rtl="0">
              <a:lnSpc>
                <a:spcPct val="115000"/>
              </a:lnSpc>
              <a:spcBef>
                <a:spcPts val="1200"/>
              </a:spcBef>
              <a:spcAft>
                <a:spcPts val="1200"/>
              </a:spcAft>
              <a:buNone/>
            </a:pPr>
            <a:endParaRPr sz="1700" dirty="0"/>
          </a:p>
        </p:txBody>
      </p:sp>
      <p:pic>
        <p:nvPicPr>
          <p:cNvPr id="420" name="Google Shape;420;p39"/>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421" name="Google Shape;421;p39"/>
          <p:cNvPicPr preferRelativeResize="0"/>
          <p:nvPr/>
        </p:nvPicPr>
        <p:blipFill>
          <a:blip r:embed="rId9">
            <a:alphaModFix/>
          </a:blip>
          <a:stretch>
            <a:fillRect/>
          </a:stretch>
        </p:blipFill>
        <p:spPr>
          <a:xfrm>
            <a:off x="6611576" y="3225500"/>
            <a:ext cx="1771351" cy="1711125"/>
          </a:xfrm>
          <a:prstGeom prst="rect">
            <a:avLst/>
          </a:prstGeom>
          <a:noFill/>
          <a:ln>
            <a:noFill/>
          </a:ln>
        </p:spPr>
      </p:pic>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DABAC8E-1FDA-41CB-9FC9-74EB04386B7F}"/>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47B79347-F7D2-45DF-81C2-018E0A04B444}"/>
              </a:ext>
            </a:extLst>
          </p:cNvPr>
          <p:cNvPicPr>
            <a:picLocks noChangeAspect="1"/>
          </p:cNvPicPr>
          <p:nvPr/>
        </p:nvPicPr>
        <p:blipFill>
          <a:blip r:embed="rId10"/>
          <a:stretch>
            <a:fillRect/>
          </a:stretch>
        </p:blipFill>
        <p:spPr>
          <a:xfrm>
            <a:off x="8322450" y="4910932"/>
            <a:ext cx="451077" cy="233910"/>
          </a:xfrm>
          <a:prstGeom prst="rect">
            <a:avLst/>
          </a:prstGeom>
        </p:spPr>
      </p:pic>
      <p:pic>
        <p:nvPicPr>
          <p:cNvPr id="15" name="Picture 14">
            <a:hlinkClick r:id="rId7" action="ppaction://hlinksldjump"/>
            <a:extLst>
              <a:ext uri="{FF2B5EF4-FFF2-40B4-BE49-F238E27FC236}">
                <a16:creationId xmlns:a16="http://schemas.microsoft.com/office/drawing/2014/main" id="{A8409436-C9E7-4A45-A2D8-025992601720}"/>
              </a:ext>
            </a:extLst>
          </p:cNvPr>
          <p:cNvPicPr>
            <a:picLocks noChangeAspect="1"/>
          </p:cNvPicPr>
          <p:nvPr/>
        </p:nvPicPr>
        <p:blipFill>
          <a:blip r:embed="rId11"/>
          <a:stretch>
            <a:fillRect/>
          </a:stretch>
        </p:blipFill>
        <p:spPr>
          <a:xfrm flipH="1">
            <a:off x="59086" y="4221411"/>
            <a:ext cx="319275" cy="51730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26"/>
        <p:cNvGrpSpPr/>
        <p:nvPr/>
      </p:nvGrpSpPr>
      <p:grpSpPr>
        <a:xfrm>
          <a:off x="0" y="0"/>
          <a:ext cx="0" cy="0"/>
          <a:chOff x="0" y="0"/>
          <a:chExt cx="0" cy="0"/>
        </a:xfrm>
      </p:grpSpPr>
      <p:pic>
        <p:nvPicPr>
          <p:cNvPr id="427" name="Google Shape;427;p40">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428" name="Google Shape;428;p40">
            <a:hlinkClick r:id="rId6" action="ppaction://hlinksldjump"/>
          </p:cNvPr>
          <p:cNvPicPr preferRelativeResize="0"/>
          <p:nvPr/>
        </p:nvPicPr>
        <p:blipFill>
          <a:blip r:embed="rId7"/>
          <a:stretch>
            <a:fillRect/>
          </a:stretch>
        </p:blipFill>
        <p:spPr>
          <a:xfrm rot="-398067">
            <a:off x="19924" y="4789262"/>
            <a:ext cx="780525" cy="390262"/>
          </a:xfrm>
          <a:prstGeom prst="rect">
            <a:avLst/>
          </a:prstGeom>
          <a:noFill/>
          <a:ln>
            <a:noFill/>
          </a:ln>
        </p:spPr>
      </p:pic>
      <p:sp>
        <p:nvSpPr>
          <p:cNvPr id="429" name="Google Shape;429;p40">
            <a:hlinkClick r:id="rId8" action="ppaction://hlinksldjump"/>
          </p:cNvPr>
          <p:cNvSpPr txBox="1"/>
          <p:nvPr/>
        </p:nvSpPr>
        <p:spPr>
          <a:xfrm>
            <a:off x="3443525"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Youth Group</a:t>
            </a:r>
            <a:endParaRPr sz="2900">
              <a:solidFill>
                <a:srgbClr val="FFFFFF"/>
              </a:solidFill>
            </a:endParaRPr>
          </a:p>
        </p:txBody>
      </p:sp>
      <p:sp>
        <p:nvSpPr>
          <p:cNvPr id="430" name="Google Shape;430;p40">
            <a:hlinkClick r:id="rId9" action="ppaction://hlinksldjump"/>
          </p:cNvPr>
          <p:cNvSpPr txBox="1"/>
          <p:nvPr/>
        </p:nvSpPr>
        <p:spPr>
          <a:xfrm>
            <a:off x="7148906" y="435900"/>
            <a:ext cx="18828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Combined Group </a:t>
            </a:r>
            <a:endParaRPr sz="2900">
              <a:solidFill>
                <a:srgbClr val="FFFFFF"/>
              </a:solidFill>
            </a:endParaRPr>
          </a:p>
        </p:txBody>
      </p:sp>
      <p:sp>
        <p:nvSpPr>
          <p:cNvPr id="431" name="Google Shape;431;p40">
            <a:hlinkClick r:id="rId10" action="ppaction://hlinksldjump"/>
          </p:cNvPr>
          <p:cNvSpPr txBox="1"/>
          <p:nvPr/>
        </p:nvSpPr>
        <p:spPr>
          <a:xfrm>
            <a:off x="5296209"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Our Group</a:t>
            </a:r>
            <a:endParaRPr sz="2900">
              <a:solidFill>
                <a:srgbClr val="FFFFFF"/>
              </a:solidFill>
            </a:endParaRPr>
          </a:p>
        </p:txBody>
      </p:sp>
      <p:pic>
        <p:nvPicPr>
          <p:cNvPr id="432" name="Google Shape;432;p40"/>
          <p:cNvPicPr preferRelativeResize="0"/>
          <p:nvPr/>
        </p:nvPicPr>
        <p:blipFill>
          <a:blip r:embed="rId11">
            <a:alphaModFix/>
          </a:blip>
          <a:stretch>
            <a:fillRect/>
          </a:stretch>
        </p:blipFill>
        <p:spPr>
          <a:xfrm>
            <a:off x="163125" y="435900"/>
            <a:ext cx="3064651" cy="4053775"/>
          </a:xfrm>
          <a:prstGeom prst="rect">
            <a:avLst/>
          </a:prstGeom>
          <a:noFill/>
          <a:ln>
            <a:noFill/>
          </a:ln>
        </p:spPr>
      </p:pic>
      <p:sp>
        <p:nvSpPr>
          <p:cNvPr id="433" name="Google Shape;433;p40"/>
          <p:cNvSpPr txBox="1"/>
          <p:nvPr/>
        </p:nvSpPr>
        <p:spPr>
          <a:xfrm>
            <a:off x="395700" y="1623700"/>
            <a:ext cx="2599500" cy="14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300">
                <a:solidFill>
                  <a:srgbClr val="FFFFFF"/>
                </a:solidFill>
              </a:rPr>
              <a:t>Neglect</a:t>
            </a:r>
            <a:endParaRPr sz="4300">
              <a:solidFill>
                <a:srgbClr val="FFFFFF"/>
              </a:solidFill>
            </a:endParaRPr>
          </a:p>
        </p:txBody>
      </p:sp>
      <p:pic>
        <p:nvPicPr>
          <p:cNvPr id="434" name="Google Shape;434;p40"/>
          <p:cNvPicPr preferRelativeResize="0"/>
          <p:nvPr/>
        </p:nvPicPr>
        <p:blipFill>
          <a:blip r:embed="rId12">
            <a:alphaModFix/>
          </a:blip>
          <a:stretch>
            <a:fillRect/>
          </a:stretch>
        </p:blipFill>
        <p:spPr>
          <a:xfrm>
            <a:off x="4328251" y="3083825"/>
            <a:ext cx="1771351" cy="1711125"/>
          </a:xfrm>
          <a:prstGeom prst="rect">
            <a:avLst/>
          </a:prstGeom>
          <a:noFill/>
          <a:ln>
            <a:noFill/>
          </a:ln>
        </p:spPr>
      </p:pic>
      <p:pic>
        <p:nvPicPr>
          <p:cNvPr id="435" name="Google Shape;435;p40"/>
          <p:cNvPicPr preferRelativeResize="0"/>
          <p:nvPr/>
        </p:nvPicPr>
        <p:blipFill>
          <a:blip r:embed="rId12">
            <a:alphaModFix/>
          </a:blip>
          <a:stretch>
            <a:fillRect/>
          </a:stretch>
        </p:blipFill>
        <p:spPr>
          <a:xfrm>
            <a:off x="6496626" y="3083825"/>
            <a:ext cx="1771351" cy="1711125"/>
          </a:xfrm>
          <a:prstGeom prst="rect">
            <a:avLst/>
          </a:prstGeom>
          <a:noFill/>
          <a:ln>
            <a:noFill/>
          </a:ln>
        </p:spPr>
      </p:pic>
      <p:pic>
        <p:nvPicPr>
          <p:cNvPr id="12" name="Picture 10" descr="Blackboard, School, Chalkboard, Education, Chal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1BC2A6-8317-42EC-9666-690D386830CA}"/>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B4E38722-03CF-46DD-B975-FF8FB1B12CAB}"/>
              </a:ext>
            </a:extLst>
          </p:cNvPr>
          <p:cNvPicPr>
            <a:picLocks noChangeAspect="1"/>
          </p:cNvPicPr>
          <p:nvPr/>
        </p:nvPicPr>
        <p:blipFill>
          <a:blip r:embed="rId14"/>
          <a:stretch>
            <a:fillRect/>
          </a:stretch>
        </p:blipFill>
        <p:spPr>
          <a:xfrm>
            <a:off x="8322450" y="4910932"/>
            <a:ext cx="451077" cy="233910"/>
          </a:xfrm>
          <a:prstGeom prst="rect">
            <a:avLst/>
          </a:prstGeom>
        </p:spPr>
      </p:pic>
      <p:pic>
        <p:nvPicPr>
          <p:cNvPr id="15" name="Picture 14">
            <a:hlinkClick r:id="rId6" action="ppaction://hlinksldjump"/>
            <a:extLst>
              <a:ext uri="{FF2B5EF4-FFF2-40B4-BE49-F238E27FC236}">
                <a16:creationId xmlns:a16="http://schemas.microsoft.com/office/drawing/2014/main" id="{445045E0-CE4D-4235-9B12-B07A927C7154}"/>
              </a:ext>
            </a:extLst>
          </p:cNvPr>
          <p:cNvPicPr>
            <a:picLocks noChangeAspect="1"/>
          </p:cNvPicPr>
          <p:nvPr/>
        </p:nvPicPr>
        <p:blipFill>
          <a:blip r:embed="rId15"/>
          <a:stretch>
            <a:fillRect/>
          </a:stretch>
        </p:blipFill>
        <p:spPr>
          <a:xfrm flipH="1">
            <a:off x="59086" y="4221411"/>
            <a:ext cx="319275" cy="51730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40"/>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31" y="920888"/>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441" name="Google Shape;441;p41">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42" name="Google Shape;442;p41">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444" name="Google Shape;444;p41">
            <a:hlinkClick r:id="" action="ppaction://noaction"/>
          </p:cNvPr>
          <p:cNvSpPr txBox="1"/>
          <p:nvPr/>
        </p:nvSpPr>
        <p:spPr>
          <a:xfrm>
            <a:off x="480450" y="1879575"/>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Youth </a:t>
            </a:r>
            <a:endParaRPr sz="3100" dirty="0">
              <a:solidFill>
                <a:srgbClr val="FFFFFF"/>
              </a:solidFill>
            </a:endParaRPr>
          </a:p>
          <a:p>
            <a:pPr marL="0" lvl="0" indent="0" algn="ctr" rtl="0">
              <a:spcBef>
                <a:spcPts val="0"/>
              </a:spcBef>
              <a:spcAft>
                <a:spcPts val="0"/>
              </a:spcAft>
              <a:buNone/>
            </a:pPr>
            <a:r>
              <a:rPr lang="en" sz="3100" dirty="0">
                <a:solidFill>
                  <a:srgbClr val="FFFFFF"/>
                </a:solidFill>
              </a:rPr>
              <a:t>Group</a:t>
            </a:r>
            <a:endParaRPr sz="3100" dirty="0">
              <a:solidFill>
                <a:srgbClr val="FFFFFF"/>
              </a:solidFill>
            </a:endParaRPr>
          </a:p>
        </p:txBody>
      </p:sp>
      <p:sp>
        <p:nvSpPr>
          <p:cNvPr id="445" name="Google Shape;445;p41"/>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88900" lvl="0" indent="0" algn="ctr" rtl="0">
              <a:lnSpc>
                <a:spcPct val="115000"/>
              </a:lnSpc>
              <a:spcBef>
                <a:spcPts val="1200"/>
              </a:spcBef>
              <a:spcAft>
                <a:spcPts val="1200"/>
              </a:spcAft>
              <a:buNone/>
            </a:pPr>
            <a:r>
              <a:rPr lang="en" dirty="0"/>
              <a:t>When a </a:t>
            </a:r>
            <a:r>
              <a:rPr lang="en-US" dirty="0"/>
              <a:t>youth</a:t>
            </a:r>
            <a:r>
              <a:rPr lang="en" dirty="0"/>
              <a:t> doesn’t have food, clothes, a safe place to live, medical care, supervision, schooling, or the love and support they need.</a:t>
            </a:r>
            <a:endParaRPr sz="6500" dirty="0"/>
          </a:p>
        </p:txBody>
      </p:sp>
      <p:pic>
        <p:nvPicPr>
          <p:cNvPr id="446" name="Google Shape;446;p41"/>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447" name="Google Shape;447;p41"/>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448" name="Google Shape;448;p41"/>
          <p:cNvSpPr txBox="1"/>
          <p:nvPr/>
        </p:nvSpPr>
        <p:spPr>
          <a:xfrm>
            <a:off x="395700" y="1209600"/>
            <a:ext cx="2599500" cy="8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rgbClr val="93C47D"/>
                </a:solidFill>
              </a:rPr>
              <a:t>Neglect</a:t>
            </a:r>
            <a:endParaRPr sz="3700">
              <a:solidFill>
                <a:srgbClr val="93C47D"/>
              </a:solidFill>
            </a:endParaRPr>
          </a:p>
        </p:txBody>
      </p:sp>
      <p:sp>
        <p:nvSpPr>
          <p:cNvPr id="449" name="Google Shape;449;p41">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A4C4953-3A6B-46D2-A317-6FF923022B90}"/>
              </a:ext>
            </a:extLst>
          </p:cNvPr>
          <p:cNvSpPr txBox="1"/>
          <p:nvPr/>
        </p:nvSpPr>
        <p:spPr>
          <a:xfrm>
            <a:off x="4839451" y="489169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DB55CDC6-3E63-44C4-B0E1-16F9BC69BD8C}"/>
              </a:ext>
            </a:extLst>
          </p:cNvPr>
          <p:cNvPicPr>
            <a:picLocks noChangeAspect="1"/>
          </p:cNvPicPr>
          <p:nvPr/>
        </p:nvPicPr>
        <p:blipFill>
          <a:blip r:embed="rId11"/>
          <a:stretch>
            <a:fillRect/>
          </a:stretch>
        </p:blipFill>
        <p:spPr>
          <a:xfrm>
            <a:off x="8029473" y="4906572"/>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29B3017F-0900-498C-988C-34DA72434F65}"/>
              </a:ext>
            </a:extLst>
          </p:cNvPr>
          <p:cNvPicPr>
            <a:picLocks noChangeAspect="1"/>
          </p:cNvPicPr>
          <p:nvPr/>
        </p:nvPicPr>
        <p:blipFill>
          <a:blip r:embed="rId12"/>
          <a:stretch>
            <a:fillRect/>
          </a:stretch>
        </p:blipFill>
        <p:spPr>
          <a:xfrm flipH="1">
            <a:off x="59086" y="4221411"/>
            <a:ext cx="319275" cy="51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anim calcmode="lin" valueType="num">
                                      <p:cBhvr>
                                        <p:cTn id="8" dur="1000" fill="hold"/>
                                        <p:tgtEl>
                                          <p:spTgt spid="445"/>
                                        </p:tgtEl>
                                        <p:attrNameLst>
                                          <p:attrName>ppt_x</p:attrName>
                                        </p:attrNameLst>
                                      </p:cBhvr>
                                      <p:tavLst>
                                        <p:tav tm="0">
                                          <p:val>
                                            <p:strVal val="#ppt_x"/>
                                          </p:val>
                                        </p:tav>
                                        <p:tav tm="100000">
                                          <p:val>
                                            <p:strVal val="#ppt_x"/>
                                          </p:val>
                                        </p:tav>
                                      </p:tavLst>
                                    </p:anim>
                                    <p:anim calcmode="lin" valueType="num">
                                      <p:cBhvr>
                                        <p:cTn id="9" dur="1000" fill="hold"/>
                                        <p:tgtEl>
                                          <p:spTgt spid="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547"/>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548" name="Google Shape;548;p49">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549" name="Google Shape;549;p49">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551" name="Google Shape;551;p49"/>
          <p:cNvSpPr txBox="1">
            <a:spLocks noGrp="1"/>
          </p:cNvSpPr>
          <p:nvPr>
            <p:ph type="title" idx="4294967295"/>
          </p:nvPr>
        </p:nvSpPr>
        <p:spPr>
          <a:xfrm>
            <a:off x="3518342" y="91451"/>
            <a:ext cx="5332200" cy="780944"/>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900" dirty="0"/>
              <a:t>What are some ways a parent may                         not take care of their child’s needs?</a:t>
            </a:r>
            <a:endParaRPr sz="1800" dirty="0"/>
          </a:p>
        </p:txBody>
      </p:sp>
      <p:pic>
        <p:nvPicPr>
          <p:cNvPr id="552" name="Google Shape;552;p49"/>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553" name="Google Shape;553;p49"/>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554" name="Google Shape;554;p49"/>
          <p:cNvSpPr txBox="1"/>
          <p:nvPr/>
        </p:nvSpPr>
        <p:spPr>
          <a:xfrm>
            <a:off x="395700" y="1684050"/>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Neglect</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555" name="Google Shape;555;p49">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551;p49">
            <a:extLst>
              <a:ext uri="{FF2B5EF4-FFF2-40B4-BE49-F238E27FC236}">
                <a16:creationId xmlns:a16="http://schemas.microsoft.com/office/drawing/2014/main" id="{3C876FE9-8E6E-4E34-BC9F-3B7C5A4CA8A8}"/>
              </a:ext>
            </a:extLst>
          </p:cNvPr>
          <p:cNvSpPr txBox="1">
            <a:spLocks/>
          </p:cNvSpPr>
          <p:nvPr/>
        </p:nvSpPr>
        <p:spPr>
          <a:xfrm>
            <a:off x="3518342" y="1034287"/>
            <a:ext cx="5332200" cy="204931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indent="-349250">
              <a:lnSpc>
                <a:spcPct val="115000"/>
              </a:lnSpc>
              <a:spcBef>
                <a:spcPts val="1200"/>
              </a:spcBef>
              <a:buSzPts val="1900"/>
              <a:buFont typeface="Arial"/>
              <a:buChar char="●"/>
            </a:pPr>
            <a:r>
              <a:rPr lang="en-US" sz="1800" dirty="0"/>
              <a:t>Not giving their child enough food</a:t>
            </a:r>
          </a:p>
          <a:p>
            <a:pPr marL="457200" indent="-349250">
              <a:lnSpc>
                <a:spcPct val="115000"/>
              </a:lnSpc>
              <a:buSzPts val="1900"/>
              <a:buFont typeface="Arial"/>
              <a:buChar char="●"/>
            </a:pPr>
            <a:r>
              <a:rPr lang="en-US" sz="1800" dirty="0"/>
              <a:t>Having an unsafe home</a:t>
            </a:r>
          </a:p>
          <a:p>
            <a:pPr marL="457200" indent="-349250">
              <a:lnSpc>
                <a:spcPct val="115000"/>
              </a:lnSpc>
              <a:buSzPts val="1900"/>
              <a:buFont typeface="Arial"/>
              <a:buChar char="●"/>
            </a:pPr>
            <a:r>
              <a:rPr lang="en-US" sz="1800" dirty="0"/>
              <a:t>Not taking care of their child’s medical needs</a:t>
            </a:r>
          </a:p>
          <a:p>
            <a:pPr marL="457200" indent="-349250">
              <a:lnSpc>
                <a:spcPct val="115000"/>
              </a:lnSpc>
              <a:buSzPts val="1900"/>
              <a:buFont typeface="Arial"/>
              <a:buChar char="●"/>
            </a:pPr>
            <a:r>
              <a:rPr lang="en-US" sz="1800" dirty="0"/>
              <a:t>Not making sure their child gets an education</a:t>
            </a:r>
          </a:p>
          <a:p>
            <a:pPr marL="457200" indent="-349250">
              <a:lnSpc>
                <a:spcPct val="115000"/>
              </a:lnSpc>
              <a:buSzPts val="1900"/>
              <a:buFont typeface="Arial"/>
              <a:buChar char="●"/>
            </a:pPr>
            <a:r>
              <a:rPr lang="en-US" sz="1800" dirty="0"/>
              <a:t>Not providing their child with love </a:t>
            </a:r>
          </a:p>
        </p:txBody>
      </p:sp>
      <p:pic>
        <p:nvPicPr>
          <p:cNvPr id="14"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6C873E-64CA-4F52-8EC4-D418293EE9AE}"/>
              </a:ext>
            </a:extLst>
          </p:cNvPr>
          <p:cNvSpPr txBox="1"/>
          <p:nvPr/>
        </p:nvSpPr>
        <p:spPr>
          <a:xfrm>
            <a:off x="4839451" y="4913549"/>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AE48FC48-8C12-440A-88C7-53D134E10436}"/>
              </a:ext>
            </a:extLst>
          </p:cNvPr>
          <p:cNvPicPr>
            <a:picLocks noChangeAspect="1"/>
          </p:cNvPicPr>
          <p:nvPr/>
        </p:nvPicPr>
        <p:blipFill>
          <a:blip r:embed="rId11"/>
          <a:stretch>
            <a:fillRect/>
          </a:stretch>
        </p:blipFill>
        <p:spPr>
          <a:xfrm>
            <a:off x="8029473" y="4928431"/>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2B983748-4DD5-4F82-B79A-81DBC6EB5419}"/>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200961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subTitle" idx="1"/>
          </p:nvPr>
        </p:nvSpPr>
        <p:spPr>
          <a:xfrm>
            <a:off x="1931400" y="111975"/>
            <a:ext cx="5281200" cy="748687"/>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400" b="1" dirty="0">
                <a:latin typeface="Amatic SC"/>
                <a:ea typeface="Amatic SC"/>
                <a:cs typeface="Amatic SC"/>
                <a:sym typeface="Amatic SC"/>
              </a:rPr>
              <a:t>  GROUP RULES</a:t>
            </a:r>
            <a:endParaRPr sz="4400" b="1" dirty="0">
              <a:latin typeface="Amatic SC"/>
              <a:ea typeface="Amatic SC"/>
              <a:cs typeface="Amatic SC"/>
              <a:sym typeface="Amatic SC"/>
            </a:endParaRPr>
          </a:p>
        </p:txBody>
      </p:sp>
      <p:sp>
        <p:nvSpPr>
          <p:cNvPr id="85" name="Google Shape;85;p15"/>
          <p:cNvSpPr txBox="1"/>
          <p:nvPr/>
        </p:nvSpPr>
        <p:spPr>
          <a:xfrm>
            <a:off x="1668164" y="983400"/>
            <a:ext cx="6420600"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Use the bathroom before or after group.</a:t>
            </a:r>
            <a:endParaRPr sz="28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Be in a private space.</a:t>
            </a:r>
            <a:endParaRPr sz="28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Keep everyone’s information </a:t>
            </a:r>
            <a:r>
              <a:rPr lang="en" sz="2800" u="sng" dirty="0">
                <a:solidFill>
                  <a:srgbClr val="7030A0"/>
                </a:solidFill>
                <a:latin typeface="Amatic SC"/>
                <a:ea typeface="Amatic SC"/>
                <a:cs typeface="Amatic SC"/>
                <a:sym typeface="Amatic SC"/>
              </a:rPr>
              <a:t>private</a:t>
            </a:r>
            <a:r>
              <a:rPr lang="en" sz="2800" dirty="0">
                <a:solidFill>
                  <a:srgbClr val="7030A0"/>
                </a:solidFill>
                <a:latin typeface="Amatic SC"/>
                <a:ea typeface="Amatic SC"/>
                <a:cs typeface="Amatic SC"/>
                <a:sym typeface="Amatic SC"/>
              </a:rPr>
              <a:t> or  </a:t>
            </a:r>
            <a:r>
              <a:rPr lang="en" sz="2800" u="sng" dirty="0">
                <a:solidFill>
                  <a:srgbClr val="7030A0"/>
                </a:solidFill>
                <a:latin typeface="Amatic SC"/>
                <a:ea typeface="Amatic SC"/>
                <a:cs typeface="Amatic SC"/>
                <a:sym typeface="Amatic SC"/>
              </a:rPr>
              <a:t>confidential</a:t>
            </a:r>
            <a:r>
              <a:rPr lang="en" sz="2800" dirty="0">
                <a:solidFill>
                  <a:srgbClr val="7030A0"/>
                </a:solidFill>
                <a:latin typeface="Amatic SC"/>
                <a:ea typeface="Amatic SC"/>
                <a:cs typeface="Amatic SC"/>
                <a:sym typeface="Amatic SC"/>
              </a:rPr>
              <a:t>.</a:t>
            </a:r>
            <a:endParaRPr sz="28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Take turns talking.</a:t>
            </a:r>
            <a:endParaRPr sz="28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Keep yourself on mute.</a:t>
            </a:r>
            <a:endParaRPr sz="28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Keep your camera on.</a:t>
            </a:r>
            <a:endParaRPr sz="28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Be nice.</a:t>
            </a:r>
            <a:endParaRPr sz="2800"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2800" dirty="0">
                <a:solidFill>
                  <a:srgbClr val="7030A0"/>
                </a:solidFill>
                <a:latin typeface="Amatic SC"/>
                <a:ea typeface="Amatic SC"/>
                <a:cs typeface="Amatic SC"/>
                <a:sym typeface="Amatic SC"/>
              </a:rPr>
              <a:t>Just Be On Zoom!</a:t>
            </a:r>
            <a:endParaRPr sz="2800" dirty="0">
              <a:solidFill>
                <a:srgbClr val="7030A0"/>
              </a:solidFill>
              <a:latin typeface="Amatic SC"/>
              <a:ea typeface="Amatic SC"/>
              <a:cs typeface="Amatic SC"/>
              <a:sym typeface="Amatic SC"/>
            </a:endParaRPr>
          </a:p>
        </p:txBody>
      </p:sp>
      <p:pic>
        <p:nvPicPr>
          <p:cNvPr id="86" name="Google Shape;86;p15"/>
          <p:cNvPicPr preferRelativeResize="0"/>
          <p:nvPr/>
        </p:nvPicPr>
        <p:blipFill>
          <a:blip r:embed="rId3"/>
          <a:stretch>
            <a:fillRect/>
          </a:stretch>
        </p:blipFill>
        <p:spPr>
          <a:xfrm>
            <a:off x="4719798" y="2571750"/>
            <a:ext cx="2408352" cy="1794975"/>
          </a:xfrm>
          <a:prstGeom prst="rect">
            <a:avLst/>
          </a:prstGeom>
          <a:noFill/>
          <a:ln>
            <a:noFill/>
          </a:ln>
        </p:spPr>
      </p:pic>
      <p:pic>
        <p:nvPicPr>
          <p:cNvPr id="88" name="Google Shape;88;p15"/>
          <p:cNvPicPr preferRelativeResize="0"/>
          <p:nvPr/>
        </p:nvPicPr>
        <p:blipFill>
          <a:blip r:embed="rId4"/>
          <a:stretch>
            <a:fillRect/>
          </a:stretch>
        </p:blipFill>
        <p:spPr>
          <a:xfrm flipH="1">
            <a:off x="6123350" y="161951"/>
            <a:ext cx="755432" cy="675979"/>
          </a:xfrm>
          <a:prstGeom prst="rect">
            <a:avLst/>
          </a:prstGeom>
          <a:noFill/>
          <a:ln>
            <a:noFill/>
          </a:ln>
        </p:spPr>
      </p:pic>
      <p:pic>
        <p:nvPicPr>
          <p:cNvPr id="89" name="Google Shape;89;p15"/>
          <p:cNvPicPr preferRelativeResize="0"/>
          <p:nvPr/>
        </p:nvPicPr>
        <p:blipFill>
          <a:blip r:embed="rId5">
            <a:alphaModFix/>
          </a:blip>
          <a:stretch>
            <a:fillRect/>
          </a:stretch>
        </p:blipFill>
        <p:spPr>
          <a:xfrm>
            <a:off x="2010950" y="169168"/>
            <a:ext cx="625298" cy="634300"/>
          </a:xfrm>
          <a:prstGeom prst="rect">
            <a:avLst/>
          </a:prstGeom>
          <a:noFill/>
          <a:ln>
            <a:noFill/>
          </a:ln>
        </p:spPr>
      </p:pic>
      <p:pic>
        <p:nvPicPr>
          <p:cNvPr id="90" name="Google Shape;90;p15">
            <a:hlinkClick r:id="rId6" action="ppaction://hlinksldjump"/>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91" name="Google Shape;91;p15">
            <a:hlinkClick r:id="rId8" action="ppaction://hlinksldjump"/>
          </p:cNvPr>
          <p:cNvPicPr preferRelativeResize="0"/>
          <p:nvPr/>
        </p:nvPicPr>
        <p:blipFill>
          <a:blip r:embed="rId9"/>
          <a:stretch>
            <a:fillRect/>
          </a:stretch>
        </p:blipFill>
        <p:spPr>
          <a:xfrm rot="-398067">
            <a:off x="19924" y="4751487"/>
            <a:ext cx="780524" cy="390262"/>
          </a:xfrm>
          <a:prstGeom prst="rect">
            <a:avLst/>
          </a:prstGeom>
          <a:noFill/>
          <a:ln>
            <a:noFill/>
          </a:ln>
        </p:spPr>
      </p:pic>
      <p:sp>
        <p:nvSpPr>
          <p:cNvPr id="9" name="TextBox 8">
            <a:extLst>
              <a:ext uri="{FF2B5EF4-FFF2-40B4-BE49-F238E27FC236}">
                <a16:creationId xmlns:a16="http://schemas.microsoft.com/office/drawing/2014/main" id="{63597782-EFFF-4262-9245-747253EEF75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C971FB10-0DFC-440F-8B48-3AAFDA4A7D00}"/>
              </a:ext>
            </a:extLst>
          </p:cNvPr>
          <p:cNvPicPr>
            <a:picLocks noChangeAspect="1"/>
          </p:cNvPicPr>
          <p:nvPr/>
        </p:nvPicPr>
        <p:blipFill>
          <a:blip r:embed="rId10"/>
          <a:stretch>
            <a:fillRect/>
          </a:stretch>
        </p:blipFill>
        <p:spPr>
          <a:xfrm>
            <a:off x="8692923" y="4886650"/>
            <a:ext cx="451077" cy="23391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454"/>
        <p:cNvGrpSpPr/>
        <p:nvPr/>
      </p:nvGrpSpPr>
      <p:grpSpPr>
        <a:xfrm>
          <a:off x="0" y="0"/>
          <a:ext cx="0" cy="0"/>
          <a:chOff x="0" y="0"/>
          <a:chExt cx="0" cy="0"/>
        </a:xfrm>
      </p:grpSpPr>
      <p:sp>
        <p:nvSpPr>
          <p:cNvPr id="478" name="Google Shape;478;p42"/>
          <p:cNvSpPr txBox="1"/>
          <p:nvPr/>
        </p:nvSpPr>
        <p:spPr>
          <a:xfrm>
            <a:off x="352125" y="159600"/>
            <a:ext cx="1135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rPr>
              <a:t>Neglect</a:t>
            </a:r>
            <a:endParaRPr sz="2000">
              <a:solidFill>
                <a:srgbClr val="FFFFFF"/>
              </a:solidFill>
            </a:endParaRPr>
          </a:p>
        </p:txBody>
      </p:sp>
      <p:sp>
        <p:nvSpPr>
          <p:cNvPr id="479" name="Google Shape;479;p42">
            <a:hlinkClick r:id="rId4" action="ppaction://hlinksldjump"/>
          </p:cNvPr>
          <p:cNvSpPr/>
          <p:nvPr/>
        </p:nvSpPr>
        <p:spPr>
          <a:xfrm>
            <a:off x="8074900" y="4658025"/>
            <a:ext cx="3051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8" name="Picture 10" descr="Blackboard, School, Chalkboard, Education, Cha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924" y="4733122"/>
            <a:ext cx="171104" cy="22512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ree, Trunk, Leaves, Branches, Nature, Outdo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059" y="2969972"/>
            <a:ext cx="725746" cy="7845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ree, Trunk, Leaves, Branches, Nature, Outdo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518" y="4264502"/>
            <a:ext cx="725746" cy="7845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ree, Trunk, Leaves, Branches, Nature, Outdo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884" y="3696931"/>
            <a:ext cx="725746" cy="7845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ree, Trunk, Leaves, Branches, Nature, Outdo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6528" y="2491354"/>
            <a:ext cx="483121" cy="52229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ree, Trunk, Leaves, Branches, Nature, Outdo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1723" y="3255404"/>
            <a:ext cx="725746" cy="78459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eetle, Passenger Car, Car, Volkswagen, Vw, Beetle C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60666" flipH="1">
            <a:off x="29978" y="4539449"/>
            <a:ext cx="709644" cy="5241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ACA15E-396C-4A3A-8277-C27A5D5319DE}"/>
              </a:ext>
            </a:extLst>
          </p:cNvPr>
          <p:cNvPicPr>
            <a:picLocks noChangeAspect="1"/>
          </p:cNvPicPr>
          <p:nvPr/>
        </p:nvPicPr>
        <p:blipFill>
          <a:blip r:embed="rId8"/>
          <a:stretch>
            <a:fillRect/>
          </a:stretch>
        </p:blipFill>
        <p:spPr>
          <a:xfrm flipH="1">
            <a:off x="103691" y="2712322"/>
            <a:ext cx="405133" cy="484909"/>
          </a:xfrm>
          <a:prstGeom prst="rect">
            <a:avLst/>
          </a:prstGeom>
        </p:spPr>
      </p:pic>
      <p:pic>
        <p:nvPicPr>
          <p:cNvPr id="35" name="Picture 34">
            <a:extLst>
              <a:ext uri="{FF2B5EF4-FFF2-40B4-BE49-F238E27FC236}">
                <a16:creationId xmlns:a16="http://schemas.microsoft.com/office/drawing/2014/main" id="{A6476F66-4B54-4505-B428-56B2565FC5D5}"/>
              </a:ext>
            </a:extLst>
          </p:cNvPr>
          <p:cNvPicPr>
            <a:picLocks noChangeAspect="1"/>
          </p:cNvPicPr>
          <p:nvPr/>
        </p:nvPicPr>
        <p:blipFill>
          <a:blip r:embed="rId8"/>
          <a:stretch>
            <a:fillRect/>
          </a:stretch>
        </p:blipFill>
        <p:spPr>
          <a:xfrm>
            <a:off x="147484" y="3271522"/>
            <a:ext cx="459148" cy="484909"/>
          </a:xfrm>
          <a:prstGeom prst="rect">
            <a:avLst/>
          </a:prstGeom>
        </p:spPr>
      </p:pic>
      <p:pic>
        <p:nvPicPr>
          <p:cNvPr id="41" name="Picture 40">
            <a:extLst>
              <a:ext uri="{FF2B5EF4-FFF2-40B4-BE49-F238E27FC236}">
                <a16:creationId xmlns:a16="http://schemas.microsoft.com/office/drawing/2014/main" id="{913C14D5-B836-47A9-B447-8C456E30C7C6}"/>
              </a:ext>
            </a:extLst>
          </p:cNvPr>
          <p:cNvPicPr>
            <a:picLocks noChangeAspect="1"/>
          </p:cNvPicPr>
          <p:nvPr/>
        </p:nvPicPr>
        <p:blipFill>
          <a:blip r:embed="rId8"/>
          <a:stretch>
            <a:fillRect/>
          </a:stretch>
        </p:blipFill>
        <p:spPr>
          <a:xfrm flipH="1">
            <a:off x="7524990" y="256310"/>
            <a:ext cx="351663" cy="484909"/>
          </a:xfrm>
          <a:prstGeom prst="rect">
            <a:avLst/>
          </a:prstGeom>
        </p:spPr>
      </p:pic>
      <p:pic>
        <p:nvPicPr>
          <p:cNvPr id="42" name="Picture 41">
            <a:extLst>
              <a:ext uri="{FF2B5EF4-FFF2-40B4-BE49-F238E27FC236}">
                <a16:creationId xmlns:a16="http://schemas.microsoft.com/office/drawing/2014/main" id="{F4AFEBC0-B39A-424E-9923-2A54F4EF626A}"/>
              </a:ext>
            </a:extLst>
          </p:cNvPr>
          <p:cNvPicPr>
            <a:picLocks noChangeAspect="1"/>
          </p:cNvPicPr>
          <p:nvPr/>
        </p:nvPicPr>
        <p:blipFill>
          <a:blip r:embed="rId8"/>
          <a:stretch>
            <a:fillRect/>
          </a:stretch>
        </p:blipFill>
        <p:spPr>
          <a:xfrm flipH="1">
            <a:off x="2887841" y="303470"/>
            <a:ext cx="351663" cy="484909"/>
          </a:xfrm>
          <a:prstGeom prst="rect">
            <a:avLst/>
          </a:prstGeom>
        </p:spPr>
      </p:pic>
      <p:pic>
        <p:nvPicPr>
          <p:cNvPr id="43" name="Picture 42">
            <a:extLst>
              <a:ext uri="{FF2B5EF4-FFF2-40B4-BE49-F238E27FC236}">
                <a16:creationId xmlns:a16="http://schemas.microsoft.com/office/drawing/2014/main" id="{59AB5C22-A70E-42DF-BFEF-3068D1CB630F}"/>
              </a:ext>
            </a:extLst>
          </p:cNvPr>
          <p:cNvPicPr>
            <a:picLocks noChangeAspect="1"/>
          </p:cNvPicPr>
          <p:nvPr/>
        </p:nvPicPr>
        <p:blipFill>
          <a:blip r:embed="rId8"/>
          <a:stretch>
            <a:fillRect/>
          </a:stretch>
        </p:blipFill>
        <p:spPr>
          <a:xfrm flipH="1">
            <a:off x="103691" y="3816415"/>
            <a:ext cx="459148" cy="484909"/>
          </a:xfrm>
          <a:prstGeom prst="rect">
            <a:avLst/>
          </a:prstGeom>
        </p:spPr>
      </p:pic>
      <p:pic>
        <p:nvPicPr>
          <p:cNvPr id="44" name="Picture 43">
            <a:extLst>
              <a:ext uri="{FF2B5EF4-FFF2-40B4-BE49-F238E27FC236}">
                <a16:creationId xmlns:a16="http://schemas.microsoft.com/office/drawing/2014/main" id="{80B3BB06-1D87-43F7-BE0E-D522C7765860}"/>
              </a:ext>
            </a:extLst>
          </p:cNvPr>
          <p:cNvPicPr>
            <a:picLocks noChangeAspect="1"/>
          </p:cNvPicPr>
          <p:nvPr/>
        </p:nvPicPr>
        <p:blipFill>
          <a:blip r:embed="rId8"/>
          <a:stretch>
            <a:fillRect/>
          </a:stretch>
        </p:blipFill>
        <p:spPr>
          <a:xfrm>
            <a:off x="687714" y="3135550"/>
            <a:ext cx="459148" cy="484909"/>
          </a:xfrm>
          <a:prstGeom prst="rect">
            <a:avLst/>
          </a:prstGeom>
        </p:spPr>
      </p:pic>
      <p:pic>
        <p:nvPicPr>
          <p:cNvPr id="45" name="Picture 44">
            <a:extLst>
              <a:ext uri="{FF2B5EF4-FFF2-40B4-BE49-F238E27FC236}">
                <a16:creationId xmlns:a16="http://schemas.microsoft.com/office/drawing/2014/main" id="{D8E7131E-562C-4B02-B33D-1B2D716C27F8}"/>
              </a:ext>
            </a:extLst>
          </p:cNvPr>
          <p:cNvPicPr>
            <a:picLocks noChangeAspect="1"/>
          </p:cNvPicPr>
          <p:nvPr/>
        </p:nvPicPr>
        <p:blipFill>
          <a:blip r:embed="rId8"/>
          <a:stretch>
            <a:fillRect/>
          </a:stretch>
        </p:blipFill>
        <p:spPr>
          <a:xfrm>
            <a:off x="4365253" y="1592393"/>
            <a:ext cx="459148" cy="484909"/>
          </a:xfrm>
          <a:prstGeom prst="rect">
            <a:avLst/>
          </a:prstGeom>
        </p:spPr>
      </p:pic>
      <p:pic>
        <p:nvPicPr>
          <p:cNvPr id="7" name="Picture 6">
            <a:extLst>
              <a:ext uri="{FF2B5EF4-FFF2-40B4-BE49-F238E27FC236}">
                <a16:creationId xmlns:a16="http://schemas.microsoft.com/office/drawing/2014/main" id="{BC76525E-DF39-49D0-B57D-A2F09ED1365B}"/>
              </a:ext>
            </a:extLst>
          </p:cNvPr>
          <p:cNvPicPr>
            <a:picLocks noChangeAspect="1"/>
          </p:cNvPicPr>
          <p:nvPr/>
        </p:nvPicPr>
        <p:blipFill>
          <a:blip r:embed="rId9"/>
          <a:stretch>
            <a:fillRect/>
          </a:stretch>
        </p:blipFill>
        <p:spPr>
          <a:xfrm>
            <a:off x="1303299" y="3682665"/>
            <a:ext cx="333743" cy="631940"/>
          </a:xfrm>
          <a:prstGeom prst="rect">
            <a:avLst/>
          </a:prstGeom>
        </p:spPr>
      </p:pic>
      <p:pic>
        <p:nvPicPr>
          <p:cNvPr id="46" name="Picture 45">
            <a:extLst>
              <a:ext uri="{FF2B5EF4-FFF2-40B4-BE49-F238E27FC236}">
                <a16:creationId xmlns:a16="http://schemas.microsoft.com/office/drawing/2014/main" id="{55F57AE6-92B9-4243-8E97-2F216074AF63}"/>
              </a:ext>
            </a:extLst>
          </p:cNvPr>
          <p:cNvPicPr>
            <a:picLocks noChangeAspect="1"/>
          </p:cNvPicPr>
          <p:nvPr/>
        </p:nvPicPr>
        <p:blipFill>
          <a:blip r:embed="rId9"/>
          <a:stretch>
            <a:fillRect/>
          </a:stretch>
        </p:blipFill>
        <p:spPr>
          <a:xfrm>
            <a:off x="4929129" y="4213638"/>
            <a:ext cx="391456" cy="741219"/>
          </a:xfrm>
          <a:prstGeom prst="rect">
            <a:avLst/>
          </a:prstGeom>
        </p:spPr>
      </p:pic>
      <p:pic>
        <p:nvPicPr>
          <p:cNvPr id="47" name="Picture 46">
            <a:extLst>
              <a:ext uri="{FF2B5EF4-FFF2-40B4-BE49-F238E27FC236}">
                <a16:creationId xmlns:a16="http://schemas.microsoft.com/office/drawing/2014/main" id="{95BCA962-8296-49DD-BADB-EF503AA12E7F}"/>
              </a:ext>
            </a:extLst>
          </p:cNvPr>
          <p:cNvPicPr>
            <a:picLocks noChangeAspect="1"/>
          </p:cNvPicPr>
          <p:nvPr/>
        </p:nvPicPr>
        <p:blipFill>
          <a:blip r:embed="rId9"/>
          <a:stretch>
            <a:fillRect/>
          </a:stretch>
        </p:blipFill>
        <p:spPr>
          <a:xfrm>
            <a:off x="2315832" y="4461448"/>
            <a:ext cx="287444" cy="544273"/>
          </a:xfrm>
          <a:prstGeom prst="rect">
            <a:avLst/>
          </a:prstGeom>
        </p:spPr>
      </p:pic>
      <p:pic>
        <p:nvPicPr>
          <p:cNvPr id="48" name="Picture 47">
            <a:extLst>
              <a:ext uri="{FF2B5EF4-FFF2-40B4-BE49-F238E27FC236}">
                <a16:creationId xmlns:a16="http://schemas.microsoft.com/office/drawing/2014/main" id="{04BDFD45-0556-4BF3-A87F-0B4240AE9239}"/>
              </a:ext>
            </a:extLst>
          </p:cNvPr>
          <p:cNvPicPr>
            <a:picLocks noChangeAspect="1"/>
          </p:cNvPicPr>
          <p:nvPr/>
        </p:nvPicPr>
        <p:blipFill>
          <a:blip r:embed="rId9"/>
          <a:stretch>
            <a:fillRect/>
          </a:stretch>
        </p:blipFill>
        <p:spPr>
          <a:xfrm>
            <a:off x="8350963" y="2121834"/>
            <a:ext cx="275836" cy="522293"/>
          </a:xfrm>
          <a:prstGeom prst="rect">
            <a:avLst/>
          </a:prstGeom>
        </p:spPr>
      </p:pic>
      <p:pic>
        <p:nvPicPr>
          <p:cNvPr id="49" name="Picture 48">
            <a:extLst>
              <a:ext uri="{FF2B5EF4-FFF2-40B4-BE49-F238E27FC236}">
                <a16:creationId xmlns:a16="http://schemas.microsoft.com/office/drawing/2014/main" id="{A0F2E4A3-E8B0-4DEF-8C31-DFBA5A468F5A}"/>
              </a:ext>
            </a:extLst>
          </p:cNvPr>
          <p:cNvPicPr>
            <a:picLocks noChangeAspect="1"/>
          </p:cNvPicPr>
          <p:nvPr/>
        </p:nvPicPr>
        <p:blipFill>
          <a:blip r:embed="rId9"/>
          <a:stretch>
            <a:fillRect/>
          </a:stretch>
        </p:blipFill>
        <p:spPr>
          <a:xfrm>
            <a:off x="1699253" y="3714859"/>
            <a:ext cx="256092" cy="484909"/>
          </a:xfrm>
          <a:prstGeom prst="rect">
            <a:avLst/>
          </a:prstGeom>
        </p:spPr>
      </p:pic>
      <p:sp>
        <p:nvSpPr>
          <p:cNvPr id="50" name="TextBox 49">
            <a:extLst>
              <a:ext uri="{FF2B5EF4-FFF2-40B4-BE49-F238E27FC236}">
                <a16:creationId xmlns:a16="http://schemas.microsoft.com/office/drawing/2014/main" id="{4CF453F1-FF9F-45A2-B248-C6A080FF3229}"/>
              </a:ext>
            </a:extLst>
          </p:cNvPr>
          <p:cNvSpPr txBox="1"/>
          <p:nvPr/>
        </p:nvSpPr>
        <p:spPr>
          <a:xfrm>
            <a:off x="4824401" y="491962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51" name="Picture 50">
            <a:extLst>
              <a:ext uri="{FF2B5EF4-FFF2-40B4-BE49-F238E27FC236}">
                <a16:creationId xmlns:a16="http://schemas.microsoft.com/office/drawing/2014/main" id="{74643861-98BF-4267-BC94-3BBF3563CC79}"/>
              </a:ext>
            </a:extLst>
          </p:cNvPr>
          <p:cNvPicPr>
            <a:picLocks noChangeAspect="1"/>
          </p:cNvPicPr>
          <p:nvPr/>
        </p:nvPicPr>
        <p:blipFill>
          <a:blip r:embed="rId10"/>
          <a:stretch>
            <a:fillRect/>
          </a:stretch>
        </p:blipFill>
        <p:spPr>
          <a:xfrm>
            <a:off x="8014423" y="4934507"/>
            <a:ext cx="451077" cy="233910"/>
          </a:xfrm>
          <a:prstGeom prst="rect">
            <a:avLst/>
          </a:prstGeom>
        </p:spPr>
      </p:pic>
      <p:pic>
        <p:nvPicPr>
          <p:cNvPr id="26" name="Picture 6" descr="Beetle, Passenger Car, Car, Volkswagen, Vw, Beetle Car">
            <a:extLst>
              <a:ext uri="{FF2B5EF4-FFF2-40B4-BE49-F238E27FC236}">
                <a16:creationId xmlns:a16="http://schemas.microsoft.com/office/drawing/2014/main" id="{83864CE8-305F-4A12-AC2A-4ED31EE981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60666" flipH="1">
            <a:off x="1002557" y="4545907"/>
            <a:ext cx="656250" cy="4846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Beetle, Passenger Car, Car, Volkswagen, Vw, Beetle Car">
            <a:extLst>
              <a:ext uri="{FF2B5EF4-FFF2-40B4-BE49-F238E27FC236}">
                <a16:creationId xmlns:a16="http://schemas.microsoft.com/office/drawing/2014/main" id="{90D4D9C6-27DC-4291-9578-B8A7F397D6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60666" flipH="1">
            <a:off x="7176311" y="4022349"/>
            <a:ext cx="852341" cy="629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84"/>
        <p:cNvGrpSpPr/>
        <p:nvPr/>
      </p:nvGrpSpPr>
      <p:grpSpPr>
        <a:xfrm>
          <a:off x="0" y="0"/>
          <a:ext cx="0" cy="0"/>
          <a:chOff x="0" y="0"/>
          <a:chExt cx="0" cy="0"/>
        </a:xfrm>
      </p:grpSpPr>
      <p:pic>
        <p:nvPicPr>
          <p:cNvPr id="11"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485" name="Google Shape;485;p43">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86" name="Google Shape;486;p43">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488" name="Google Shape;488;p43"/>
          <p:cNvSpPr txBox="1"/>
          <p:nvPr/>
        </p:nvSpPr>
        <p:spPr>
          <a:xfrm>
            <a:off x="395700" y="1274975"/>
            <a:ext cx="2599500" cy="82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rgbClr val="93C47D"/>
                </a:solidFill>
              </a:rPr>
              <a:t>Neglect</a:t>
            </a:r>
            <a:endParaRPr sz="3700">
              <a:solidFill>
                <a:srgbClr val="93C47D"/>
              </a:solidFill>
            </a:endParaRPr>
          </a:p>
        </p:txBody>
      </p:sp>
      <p:sp>
        <p:nvSpPr>
          <p:cNvPr id="489" name="Google Shape;489;p43">
            <a:hlinkClick r:id="" action="ppaction://noaction"/>
          </p:cNvPr>
          <p:cNvSpPr txBox="1"/>
          <p:nvPr/>
        </p:nvSpPr>
        <p:spPr>
          <a:xfrm>
            <a:off x="480449" y="1785139"/>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C</a:t>
            </a:r>
            <a:r>
              <a:rPr lang="en-US" sz="3100" dirty="0" err="1">
                <a:solidFill>
                  <a:srgbClr val="FFFFFF"/>
                </a:solidFill>
              </a:rPr>
              <a:t>ombined</a:t>
            </a:r>
            <a:r>
              <a:rPr lang="en" sz="3100" dirty="0">
                <a:solidFill>
                  <a:srgbClr val="FFFFFF"/>
                </a:solidFill>
              </a:rPr>
              <a:t> Group</a:t>
            </a:r>
            <a:endParaRPr sz="3100" dirty="0">
              <a:solidFill>
                <a:srgbClr val="FFFFFF"/>
              </a:solidFill>
            </a:endParaRPr>
          </a:p>
        </p:txBody>
      </p:sp>
      <p:sp>
        <p:nvSpPr>
          <p:cNvPr id="490" name="Google Shape;490;p43"/>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1900" dirty="0"/>
              <a:t>After youth have gone through times when they didn’t have enough food or other things they needed, they may still sometimes worry if it will happen again.</a:t>
            </a:r>
            <a:br>
              <a:rPr lang="en-US" sz="1900" dirty="0"/>
            </a:br>
            <a:br>
              <a:rPr lang="en-US" sz="1900" dirty="0"/>
            </a:br>
            <a:r>
              <a:rPr lang="en-US" sz="1900" dirty="0"/>
              <a:t>How could a caregiver help their child feel safer when they have these worries? </a:t>
            </a:r>
            <a:endParaRPr sz="1700" dirty="0"/>
          </a:p>
        </p:txBody>
      </p:sp>
      <p:pic>
        <p:nvPicPr>
          <p:cNvPr id="491" name="Google Shape;491;p43"/>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492" name="Google Shape;492;p43"/>
          <p:cNvPicPr preferRelativeResize="0"/>
          <p:nvPr/>
        </p:nvPicPr>
        <p:blipFill>
          <a:blip r:embed="rId9">
            <a:alphaModFix/>
          </a:blip>
          <a:stretch>
            <a:fillRect/>
          </a:stretch>
        </p:blipFill>
        <p:spPr>
          <a:xfrm>
            <a:off x="6611576" y="3225500"/>
            <a:ext cx="1771351" cy="1711125"/>
          </a:xfrm>
          <a:prstGeom prst="rect">
            <a:avLst/>
          </a:prstGeom>
          <a:noFill/>
          <a:ln>
            <a:noFill/>
          </a:ln>
        </p:spPr>
      </p:pic>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877DD40-97CD-49C6-BED3-364E76F6FF56}"/>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409D9E6D-1D20-4FFF-AE45-09AD8D89A0F6}"/>
              </a:ext>
            </a:extLst>
          </p:cNvPr>
          <p:cNvPicPr>
            <a:picLocks noChangeAspect="1"/>
          </p:cNvPicPr>
          <p:nvPr/>
        </p:nvPicPr>
        <p:blipFill>
          <a:blip r:embed="rId10"/>
          <a:stretch>
            <a:fillRect/>
          </a:stretch>
        </p:blipFill>
        <p:spPr>
          <a:xfrm>
            <a:off x="8322450" y="4910932"/>
            <a:ext cx="451077" cy="233910"/>
          </a:xfrm>
          <a:prstGeom prst="rect">
            <a:avLst/>
          </a:prstGeom>
        </p:spPr>
      </p:pic>
      <p:pic>
        <p:nvPicPr>
          <p:cNvPr id="15" name="Picture 14">
            <a:hlinkClick r:id="rId7" action="ppaction://hlinksldjump"/>
            <a:extLst>
              <a:ext uri="{FF2B5EF4-FFF2-40B4-BE49-F238E27FC236}">
                <a16:creationId xmlns:a16="http://schemas.microsoft.com/office/drawing/2014/main" id="{64160E3E-5427-4B2B-88BE-121B84D22F7E}"/>
              </a:ext>
            </a:extLst>
          </p:cNvPr>
          <p:cNvPicPr>
            <a:picLocks noChangeAspect="1"/>
          </p:cNvPicPr>
          <p:nvPr/>
        </p:nvPicPr>
        <p:blipFill>
          <a:blip r:embed="rId11"/>
          <a:stretch>
            <a:fillRect/>
          </a:stretch>
        </p:blipFill>
        <p:spPr>
          <a:xfrm flipH="1">
            <a:off x="59086" y="4221411"/>
            <a:ext cx="319275" cy="51730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497"/>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05" y="970689"/>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498" name="Google Shape;498;p44">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499" name="Google Shape;499;p44">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500" name="Google Shape;500;p44">
            <a:hlinkClick r:id="rId9" action="ppaction://hlinksldjump"/>
          </p:cNvPr>
          <p:cNvSpPr txBox="1"/>
          <p:nvPr/>
        </p:nvSpPr>
        <p:spPr>
          <a:xfrm>
            <a:off x="3443525"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Youth Group</a:t>
            </a:r>
            <a:endParaRPr sz="2900">
              <a:solidFill>
                <a:srgbClr val="FFFFFF"/>
              </a:solidFill>
            </a:endParaRPr>
          </a:p>
        </p:txBody>
      </p:sp>
      <p:sp>
        <p:nvSpPr>
          <p:cNvPr id="501" name="Google Shape;501;p44">
            <a:hlinkClick r:id="rId10" action="ppaction://hlinksldjump"/>
          </p:cNvPr>
          <p:cNvSpPr txBox="1"/>
          <p:nvPr/>
        </p:nvSpPr>
        <p:spPr>
          <a:xfrm>
            <a:off x="7148906" y="435900"/>
            <a:ext cx="18828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dirty="0">
                <a:solidFill>
                  <a:srgbClr val="FFFFFF"/>
                </a:solidFill>
              </a:rPr>
              <a:t>Combined Group </a:t>
            </a:r>
            <a:endParaRPr sz="2900" dirty="0">
              <a:solidFill>
                <a:srgbClr val="FFFFFF"/>
              </a:solidFill>
            </a:endParaRPr>
          </a:p>
        </p:txBody>
      </p:sp>
      <p:sp>
        <p:nvSpPr>
          <p:cNvPr id="502" name="Google Shape;502;p44">
            <a:hlinkClick r:id="rId11" action="ppaction://hlinksldjump"/>
          </p:cNvPr>
          <p:cNvSpPr txBox="1"/>
          <p:nvPr/>
        </p:nvSpPr>
        <p:spPr>
          <a:xfrm>
            <a:off x="5296209"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Our Group</a:t>
            </a:r>
            <a:endParaRPr sz="2900">
              <a:solidFill>
                <a:srgbClr val="FFFFFF"/>
              </a:solidFill>
            </a:endParaRPr>
          </a:p>
        </p:txBody>
      </p:sp>
      <p:sp>
        <p:nvSpPr>
          <p:cNvPr id="504" name="Google Shape;504;p44"/>
          <p:cNvSpPr txBox="1"/>
          <p:nvPr/>
        </p:nvSpPr>
        <p:spPr>
          <a:xfrm>
            <a:off x="395700" y="1438450"/>
            <a:ext cx="2599500" cy="14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300">
                <a:solidFill>
                  <a:srgbClr val="FFFFFF"/>
                </a:solidFill>
              </a:rPr>
              <a:t>Family Fighting</a:t>
            </a:r>
            <a:endParaRPr sz="4300">
              <a:solidFill>
                <a:srgbClr val="FFFFFF"/>
              </a:solidFill>
            </a:endParaRPr>
          </a:p>
        </p:txBody>
      </p:sp>
      <p:pic>
        <p:nvPicPr>
          <p:cNvPr id="505" name="Google Shape;505;p44"/>
          <p:cNvPicPr preferRelativeResize="0"/>
          <p:nvPr/>
        </p:nvPicPr>
        <p:blipFill>
          <a:blip r:embed="rId12">
            <a:alphaModFix/>
          </a:blip>
          <a:stretch>
            <a:fillRect/>
          </a:stretch>
        </p:blipFill>
        <p:spPr>
          <a:xfrm>
            <a:off x="4328251" y="3083825"/>
            <a:ext cx="1771351" cy="1711125"/>
          </a:xfrm>
          <a:prstGeom prst="rect">
            <a:avLst/>
          </a:prstGeom>
          <a:noFill/>
          <a:ln>
            <a:noFill/>
          </a:ln>
        </p:spPr>
      </p:pic>
      <p:pic>
        <p:nvPicPr>
          <p:cNvPr id="506" name="Google Shape;506;p44"/>
          <p:cNvPicPr preferRelativeResize="0"/>
          <p:nvPr/>
        </p:nvPicPr>
        <p:blipFill>
          <a:blip r:embed="rId12">
            <a:alphaModFix/>
          </a:blip>
          <a:stretch>
            <a:fillRect/>
          </a:stretch>
        </p:blipFill>
        <p:spPr>
          <a:xfrm>
            <a:off x="6496626" y="3083825"/>
            <a:ext cx="1771351" cy="1711125"/>
          </a:xfrm>
          <a:prstGeom prst="rect">
            <a:avLst/>
          </a:prstGeom>
          <a:noFill/>
          <a:ln>
            <a:noFill/>
          </a:ln>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41669B2-9B8C-4A9F-A9AE-56D968945D26}"/>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4D42A579-AAA1-44BE-9F9C-A9F5A829E338}"/>
              </a:ext>
            </a:extLst>
          </p:cNvPr>
          <p:cNvPicPr>
            <a:picLocks noChangeAspect="1"/>
          </p:cNvPicPr>
          <p:nvPr/>
        </p:nvPicPr>
        <p:blipFill>
          <a:blip r:embed="rId13"/>
          <a:stretch>
            <a:fillRect/>
          </a:stretch>
        </p:blipFill>
        <p:spPr>
          <a:xfrm>
            <a:off x="8322450" y="4910932"/>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3E294780-8CBA-4469-B7AC-716C4433B6D6}"/>
              </a:ext>
            </a:extLst>
          </p:cNvPr>
          <p:cNvPicPr>
            <a:picLocks noChangeAspect="1"/>
          </p:cNvPicPr>
          <p:nvPr/>
        </p:nvPicPr>
        <p:blipFill>
          <a:blip r:embed="rId14"/>
          <a:stretch>
            <a:fillRect/>
          </a:stretch>
        </p:blipFill>
        <p:spPr>
          <a:xfrm flipH="1">
            <a:off x="59086" y="4221411"/>
            <a:ext cx="319275" cy="51730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511"/>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512" name="Google Shape;512;p45">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513" name="Google Shape;513;p45">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515" name="Google Shape;515;p45">
            <a:hlinkClick r:id="" action="ppaction://noaction"/>
          </p:cNvPr>
          <p:cNvSpPr txBox="1"/>
          <p:nvPr/>
        </p:nvSpPr>
        <p:spPr>
          <a:xfrm>
            <a:off x="410186" y="1977500"/>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a:solidFill>
                  <a:srgbClr val="FFFFFF"/>
                </a:solidFill>
              </a:rPr>
              <a:t>Youth </a:t>
            </a:r>
            <a:endParaRPr sz="3100">
              <a:solidFill>
                <a:srgbClr val="FFFFFF"/>
              </a:solidFill>
            </a:endParaRPr>
          </a:p>
          <a:p>
            <a:pPr marL="0" lvl="0" indent="0" algn="ctr" rtl="0">
              <a:spcBef>
                <a:spcPts val="0"/>
              </a:spcBef>
              <a:spcAft>
                <a:spcPts val="0"/>
              </a:spcAft>
              <a:buNone/>
            </a:pPr>
            <a:r>
              <a:rPr lang="en" sz="3100">
                <a:solidFill>
                  <a:srgbClr val="FFFFFF"/>
                </a:solidFill>
              </a:rPr>
              <a:t>Group</a:t>
            </a:r>
            <a:endParaRPr sz="3100">
              <a:solidFill>
                <a:srgbClr val="FFFFFF"/>
              </a:solidFill>
            </a:endParaRPr>
          </a:p>
        </p:txBody>
      </p:sp>
      <p:sp>
        <p:nvSpPr>
          <p:cNvPr id="516" name="Google Shape;516;p45"/>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dirty="0"/>
              <a:t>When grown-ups in </a:t>
            </a:r>
            <a:r>
              <a:rPr lang="en-US" dirty="0"/>
              <a:t>a youth’s</a:t>
            </a:r>
            <a:r>
              <a:rPr lang="en" dirty="0"/>
              <a:t> family </a:t>
            </a:r>
            <a:r>
              <a:rPr lang="en-US" dirty="0"/>
              <a:t>hurt each other through their words or behaviors. </a:t>
            </a:r>
            <a:br>
              <a:rPr lang="en-US" dirty="0"/>
            </a:br>
            <a:br>
              <a:rPr lang="en-US" dirty="0"/>
            </a:br>
            <a:r>
              <a:rPr lang="en-US" dirty="0"/>
              <a:t>Family fighting can also be called domestic violence. </a:t>
            </a:r>
            <a:endParaRPr dirty="0"/>
          </a:p>
        </p:txBody>
      </p:sp>
      <p:pic>
        <p:nvPicPr>
          <p:cNvPr id="517" name="Google Shape;517;p45"/>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518" name="Google Shape;518;p45"/>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519" name="Google Shape;519;p45"/>
          <p:cNvSpPr txBox="1"/>
          <p:nvPr/>
        </p:nvSpPr>
        <p:spPr>
          <a:xfrm>
            <a:off x="395700" y="1002550"/>
            <a:ext cx="2599500" cy="8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rgbClr val="93C47D"/>
                </a:solidFill>
              </a:rPr>
              <a:t>Family Fighting</a:t>
            </a:r>
            <a:endParaRPr sz="3700">
              <a:solidFill>
                <a:srgbClr val="93C47D"/>
              </a:solidFill>
            </a:endParaRPr>
          </a:p>
        </p:txBody>
      </p:sp>
      <p:sp>
        <p:nvSpPr>
          <p:cNvPr id="520" name="Google Shape;520;p45">
            <a:hlinkClick r:id="rId10" action="ppaction://hlinksldjump"/>
          </p:cNvPr>
          <p:cNvSpPr/>
          <p:nvPr/>
        </p:nvSpPr>
        <p:spPr>
          <a:xfrm>
            <a:off x="852510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144C75-4258-4E5B-BE3F-525482C83CA6}"/>
              </a:ext>
            </a:extLst>
          </p:cNvPr>
          <p:cNvSpPr txBox="1"/>
          <p:nvPr/>
        </p:nvSpPr>
        <p:spPr>
          <a:xfrm>
            <a:off x="4808742" y="4898617"/>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77F3EB73-C2C1-444A-BF27-AC4F777A23BB}"/>
              </a:ext>
            </a:extLst>
          </p:cNvPr>
          <p:cNvPicPr>
            <a:picLocks noChangeAspect="1"/>
          </p:cNvPicPr>
          <p:nvPr/>
        </p:nvPicPr>
        <p:blipFill>
          <a:blip r:embed="rId11"/>
          <a:stretch>
            <a:fillRect/>
          </a:stretch>
        </p:blipFill>
        <p:spPr>
          <a:xfrm>
            <a:off x="7998764" y="4913499"/>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7F8321A5-1690-4939-A089-536068D82BE6}"/>
              </a:ext>
            </a:extLst>
          </p:cNvPr>
          <p:cNvPicPr>
            <a:picLocks noChangeAspect="1"/>
          </p:cNvPicPr>
          <p:nvPr/>
        </p:nvPicPr>
        <p:blipFill>
          <a:blip r:embed="rId12"/>
          <a:stretch>
            <a:fillRect/>
          </a:stretch>
        </p:blipFill>
        <p:spPr>
          <a:xfrm flipH="1">
            <a:off x="59086" y="4221411"/>
            <a:ext cx="319275" cy="51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1000"/>
                                        <p:tgtEl>
                                          <p:spTgt spid="516"/>
                                        </p:tgtEl>
                                      </p:cBhvr>
                                    </p:animEffect>
                                    <p:anim calcmode="lin" valueType="num">
                                      <p:cBhvr>
                                        <p:cTn id="8" dur="1000" fill="hold"/>
                                        <p:tgtEl>
                                          <p:spTgt spid="516"/>
                                        </p:tgtEl>
                                        <p:attrNameLst>
                                          <p:attrName>ppt_x</p:attrName>
                                        </p:attrNameLst>
                                      </p:cBhvr>
                                      <p:tavLst>
                                        <p:tav tm="0">
                                          <p:val>
                                            <p:strVal val="#ppt_x"/>
                                          </p:val>
                                        </p:tav>
                                        <p:tav tm="100000">
                                          <p:val>
                                            <p:strVal val="#ppt_x"/>
                                          </p:val>
                                        </p:tav>
                                      </p:tavLst>
                                    </p:anim>
                                    <p:anim calcmode="lin" valueType="num">
                                      <p:cBhvr>
                                        <p:cTn id="9" dur="1000" fill="hold"/>
                                        <p:tgtEl>
                                          <p:spTgt spid="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631"/>
        <p:cNvGrpSpPr/>
        <p:nvPr/>
      </p:nvGrpSpPr>
      <p:grpSpPr>
        <a:xfrm>
          <a:off x="0" y="0"/>
          <a:ext cx="0" cy="0"/>
          <a:chOff x="0" y="0"/>
          <a:chExt cx="0" cy="0"/>
        </a:xfrm>
      </p:grpSpPr>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8" y="986626"/>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632" name="Google Shape;632;p54">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33" name="Google Shape;633;p54">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635" name="Google Shape;635;p54"/>
          <p:cNvSpPr txBox="1">
            <a:spLocks noGrp="1"/>
          </p:cNvSpPr>
          <p:nvPr>
            <p:ph type="title" idx="4294967295"/>
          </p:nvPr>
        </p:nvSpPr>
        <p:spPr>
          <a:xfrm>
            <a:off x="3375150" y="1525794"/>
            <a:ext cx="5332200" cy="1424869"/>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r>
              <a:rPr lang="en" sz="1900" dirty="0"/>
              <a:t>TRUE. Up to 1 in 9 youth                               live in a family where                            domestic violence happens.</a:t>
            </a:r>
            <a:endParaRPr sz="1900" dirty="0"/>
          </a:p>
          <a:p>
            <a:pPr marL="457200" lvl="0" indent="0" algn="l" rtl="0">
              <a:lnSpc>
                <a:spcPct val="115000"/>
              </a:lnSpc>
              <a:spcBef>
                <a:spcPts val="1200"/>
              </a:spcBef>
              <a:spcAft>
                <a:spcPts val="1200"/>
              </a:spcAft>
              <a:buNone/>
            </a:pPr>
            <a:endParaRPr sz="1900" dirty="0"/>
          </a:p>
        </p:txBody>
      </p:sp>
      <p:pic>
        <p:nvPicPr>
          <p:cNvPr id="636" name="Google Shape;636;p54"/>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637" name="Google Shape;637;p54"/>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638" name="Google Shape;638;p54"/>
          <p:cNvSpPr txBox="1"/>
          <p:nvPr/>
        </p:nvSpPr>
        <p:spPr>
          <a:xfrm>
            <a:off x="395700" y="1580000"/>
            <a:ext cx="2599500" cy="1645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Family Fighting</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639" name="Google Shape;639;p54">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pic>
        <p:nvPicPr>
          <p:cNvPr id="641" name="Google Shape;641;p54"/>
          <p:cNvPicPr preferRelativeResize="0"/>
          <p:nvPr/>
        </p:nvPicPr>
        <p:blipFill>
          <a:blip r:embed="rId11">
            <a:alphaModFix/>
          </a:blip>
          <a:stretch>
            <a:fillRect/>
          </a:stretch>
        </p:blipFill>
        <p:spPr>
          <a:xfrm>
            <a:off x="7033250" y="1733065"/>
            <a:ext cx="1447300" cy="1010325"/>
          </a:xfrm>
          <a:prstGeom prst="rect">
            <a:avLst/>
          </a:prstGeom>
          <a:noFill/>
          <a:ln>
            <a:noFill/>
          </a:ln>
        </p:spPr>
      </p:pic>
      <p:sp>
        <p:nvSpPr>
          <p:cNvPr id="12" name="Google Shape;635;p54">
            <a:extLst>
              <a:ext uri="{FF2B5EF4-FFF2-40B4-BE49-F238E27FC236}">
                <a16:creationId xmlns:a16="http://schemas.microsoft.com/office/drawing/2014/main" id="{F9512F15-71BF-4E85-BEB2-F4BCFA48F3E3}"/>
              </a:ext>
            </a:extLst>
          </p:cNvPr>
          <p:cNvSpPr txBox="1">
            <a:spLocks/>
          </p:cNvSpPr>
          <p:nvPr/>
        </p:nvSpPr>
        <p:spPr>
          <a:xfrm>
            <a:off x="3390909" y="147146"/>
            <a:ext cx="5332200" cy="1171375"/>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15000"/>
              </a:lnSpc>
            </a:pPr>
            <a:r>
              <a:rPr lang="en-US" sz="1900" dirty="0"/>
              <a:t>TRUE OR FALSE?</a:t>
            </a:r>
          </a:p>
          <a:p>
            <a:pPr algn="ctr">
              <a:lnSpc>
                <a:spcPct val="115000"/>
              </a:lnSpc>
            </a:pPr>
            <a:r>
              <a:rPr lang="en-US" sz="1900" dirty="0"/>
              <a:t>Family fighting (or domestic violence) is something that happens in lots of families.</a:t>
            </a:r>
          </a:p>
        </p:txBody>
      </p:sp>
      <p:pic>
        <p:nvPicPr>
          <p:cNvPr id="14"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F07BAAD-B680-4395-8723-C4FB9192D776}"/>
              </a:ext>
            </a:extLst>
          </p:cNvPr>
          <p:cNvSpPr txBox="1"/>
          <p:nvPr/>
        </p:nvSpPr>
        <p:spPr>
          <a:xfrm>
            <a:off x="4839451" y="4891063"/>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2CEB5E65-1A03-4969-A83F-BA8721FD550E}"/>
              </a:ext>
            </a:extLst>
          </p:cNvPr>
          <p:cNvPicPr>
            <a:picLocks noChangeAspect="1"/>
          </p:cNvPicPr>
          <p:nvPr/>
        </p:nvPicPr>
        <p:blipFill>
          <a:blip r:embed="rId12"/>
          <a:stretch>
            <a:fillRect/>
          </a:stretch>
        </p:blipFill>
        <p:spPr>
          <a:xfrm>
            <a:off x="8029473" y="4905945"/>
            <a:ext cx="451077" cy="233910"/>
          </a:xfrm>
          <a:prstGeom prst="rect">
            <a:avLst/>
          </a:prstGeom>
        </p:spPr>
      </p:pic>
      <p:pic>
        <p:nvPicPr>
          <p:cNvPr id="17" name="Picture 16">
            <a:hlinkClick r:id="rId7" action="ppaction://hlinksldjump"/>
            <a:extLst>
              <a:ext uri="{FF2B5EF4-FFF2-40B4-BE49-F238E27FC236}">
                <a16:creationId xmlns:a16="http://schemas.microsoft.com/office/drawing/2014/main" id="{B8227B99-6C7B-49B2-A0DB-0637990067E8}"/>
              </a:ext>
            </a:extLst>
          </p:cNvPr>
          <p:cNvPicPr>
            <a:picLocks noChangeAspect="1"/>
          </p:cNvPicPr>
          <p:nvPr/>
        </p:nvPicPr>
        <p:blipFill>
          <a:blip r:embed="rId13"/>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207868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1000"/>
                                        <p:tgtEl>
                                          <p:spTgt spid="635"/>
                                        </p:tgtEl>
                                      </p:cBhvr>
                                    </p:animEffect>
                                    <p:anim calcmode="lin" valueType="num">
                                      <p:cBhvr>
                                        <p:cTn id="13" dur="1000" fill="hold"/>
                                        <p:tgtEl>
                                          <p:spTgt spid="635"/>
                                        </p:tgtEl>
                                        <p:attrNameLst>
                                          <p:attrName>ppt_x</p:attrName>
                                        </p:attrNameLst>
                                      </p:cBhvr>
                                      <p:tavLst>
                                        <p:tav tm="0">
                                          <p:val>
                                            <p:strVal val="#ppt_x"/>
                                          </p:val>
                                        </p:tav>
                                        <p:tav tm="100000">
                                          <p:val>
                                            <p:strVal val="#ppt_x"/>
                                          </p:val>
                                        </p:tav>
                                      </p:tavLst>
                                    </p:anim>
                                    <p:anim calcmode="lin" valueType="num">
                                      <p:cBhvr>
                                        <p:cTn id="14" dur="1000" fill="hold"/>
                                        <p:tgtEl>
                                          <p:spTgt spid="6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41"/>
                                        </p:tgtEl>
                                        <p:attrNameLst>
                                          <p:attrName>style.visibility</p:attrName>
                                        </p:attrNameLst>
                                      </p:cBhvr>
                                      <p:to>
                                        <p:strVal val="visible"/>
                                      </p:to>
                                    </p:set>
                                    <p:animEffect transition="in" filter="fade">
                                      <p:cBhvr>
                                        <p:cTn id="19" dur="1000"/>
                                        <p:tgtEl>
                                          <p:spTgt spid="641"/>
                                        </p:tgtEl>
                                      </p:cBhvr>
                                    </p:animEffect>
                                    <p:anim calcmode="lin" valueType="num">
                                      <p:cBhvr>
                                        <p:cTn id="20" dur="1000" fill="hold"/>
                                        <p:tgtEl>
                                          <p:spTgt spid="641"/>
                                        </p:tgtEl>
                                        <p:attrNameLst>
                                          <p:attrName>ppt_x</p:attrName>
                                        </p:attrNameLst>
                                      </p:cBhvr>
                                      <p:tavLst>
                                        <p:tav tm="0">
                                          <p:val>
                                            <p:strVal val="#ppt_x"/>
                                          </p:val>
                                        </p:tav>
                                        <p:tav tm="100000">
                                          <p:val>
                                            <p:strVal val="#ppt_x"/>
                                          </p:val>
                                        </p:tav>
                                      </p:tavLst>
                                    </p:anim>
                                    <p:anim calcmode="lin" valueType="num">
                                      <p:cBhvr>
                                        <p:cTn id="21" dur="1000" fill="hold"/>
                                        <p:tgtEl>
                                          <p:spTgt spid="6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25"/>
        <p:cNvGrpSpPr/>
        <p:nvPr/>
      </p:nvGrpSpPr>
      <p:grpSpPr>
        <a:xfrm>
          <a:off x="0" y="0"/>
          <a:ext cx="0" cy="0"/>
          <a:chOff x="0" y="0"/>
          <a:chExt cx="0" cy="0"/>
        </a:xfrm>
      </p:grpSpPr>
      <p:sp>
        <p:nvSpPr>
          <p:cNvPr id="542" name="Google Shape;542;p46"/>
          <p:cNvSpPr txBox="1"/>
          <p:nvPr/>
        </p:nvSpPr>
        <p:spPr>
          <a:xfrm>
            <a:off x="0" y="25300"/>
            <a:ext cx="1989000" cy="4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rPr>
              <a:t>Family Fighting</a:t>
            </a:r>
            <a:endParaRPr sz="2000">
              <a:solidFill>
                <a:srgbClr val="FFFFFF"/>
              </a:solidFill>
            </a:endParaRPr>
          </a:p>
        </p:txBody>
      </p:sp>
      <p:sp>
        <p:nvSpPr>
          <p:cNvPr id="543" name="Google Shape;543;p46">
            <a:hlinkClick r:id="rId4" action="ppaction://hlinksldjump"/>
          </p:cNvPr>
          <p:cNvSpPr/>
          <p:nvPr/>
        </p:nvSpPr>
        <p:spPr>
          <a:xfrm>
            <a:off x="8407925" y="4767963"/>
            <a:ext cx="275700" cy="261600"/>
          </a:xfrm>
          <a:prstGeom prst="leftArrow">
            <a:avLst>
              <a:gd name="adj1" fmla="val 295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1" name="Picture 10" descr="Blackboard, School, Chalkboard, Education, Cha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Butterfly Fish, Fish, Tropical Fish, Exotic F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46534"/>
            <a:ext cx="971476" cy="68408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ish, Animal, Sea Life, Marine Life, Seafood,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929" y="278994"/>
            <a:ext cx="1319889" cy="65994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ish, Goldfish, Orange, Vector, Svg, Ornamental Fi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223" y="2661336"/>
            <a:ext cx="847607" cy="49355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Animal, Fish, Wa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69" y="4274182"/>
            <a:ext cx="900693" cy="66519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ish, Tropical Fish, Ocean, Nemo, Clown Fis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1223" y="4344108"/>
            <a:ext cx="1140643" cy="595273"/>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Tropical Fish, Fish, Ocean, Exotic Fish, Aquariu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987" y="2385768"/>
            <a:ext cx="751594" cy="917199"/>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Fish, Tropical Fish, Ocean, Surge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04121" y="1899370"/>
            <a:ext cx="949694" cy="474847"/>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Cartoon, Fish, Sea, Tropical, Yello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23" y="3518840"/>
            <a:ext cx="847607" cy="539467"/>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Flying Fish, Fish, Aquarium, Tropical Fish, Ocea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8830" y="247000"/>
            <a:ext cx="1019248" cy="1079204"/>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Cartoon, Fish, Sea, Tropic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8777" y="3849999"/>
            <a:ext cx="794665" cy="5612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D56E404-772F-477B-96B1-E87384CCB99F}"/>
              </a:ext>
            </a:extLst>
          </p:cNvPr>
          <p:cNvSpPr txBox="1"/>
          <p:nvPr/>
        </p:nvSpPr>
        <p:spPr>
          <a:xfrm>
            <a:off x="4706590" y="4854303"/>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18" name="Picture 17">
            <a:extLst>
              <a:ext uri="{FF2B5EF4-FFF2-40B4-BE49-F238E27FC236}">
                <a16:creationId xmlns:a16="http://schemas.microsoft.com/office/drawing/2014/main" id="{EA7288F0-5803-4CA8-88E0-E1FCA6B2844A}"/>
              </a:ext>
            </a:extLst>
          </p:cNvPr>
          <p:cNvPicPr>
            <a:picLocks noChangeAspect="1"/>
          </p:cNvPicPr>
          <p:nvPr/>
        </p:nvPicPr>
        <p:blipFill>
          <a:blip r:embed="rId16"/>
          <a:stretch>
            <a:fillRect/>
          </a:stretch>
        </p:blipFill>
        <p:spPr>
          <a:xfrm>
            <a:off x="7879115" y="4849222"/>
            <a:ext cx="528810" cy="26130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548"/>
        <p:cNvGrpSpPr/>
        <p:nvPr/>
      </p:nvGrpSpPr>
      <p:grpSpPr>
        <a:xfrm>
          <a:off x="0" y="0"/>
          <a:ext cx="0" cy="0"/>
          <a:chOff x="0" y="0"/>
          <a:chExt cx="0" cy="0"/>
        </a:xfrm>
      </p:grpSpPr>
      <p:pic>
        <p:nvPicPr>
          <p:cNvPr id="11"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549" name="Google Shape;549;p47">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550" name="Google Shape;550;p47">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552" name="Google Shape;552;p47"/>
          <p:cNvSpPr txBox="1"/>
          <p:nvPr/>
        </p:nvSpPr>
        <p:spPr>
          <a:xfrm>
            <a:off x="395700" y="991625"/>
            <a:ext cx="2599500" cy="82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rgbClr val="93C47D"/>
                </a:solidFill>
              </a:rPr>
              <a:t>Family Fighting</a:t>
            </a:r>
            <a:endParaRPr sz="3700">
              <a:solidFill>
                <a:srgbClr val="93C47D"/>
              </a:solidFill>
            </a:endParaRPr>
          </a:p>
        </p:txBody>
      </p:sp>
      <p:sp>
        <p:nvSpPr>
          <p:cNvPr id="553" name="Google Shape;553;p47">
            <a:hlinkClick r:id="" action="ppaction://noaction"/>
          </p:cNvPr>
          <p:cNvSpPr txBox="1"/>
          <p:nvPr/>
        </p:nvSpPr>
        <p:spPr>
          <a:xfrm>
            <a:off x="536139" y="1939452"/>
            <a:ext cx="2430000" cy="134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C</a:t>
            </a:r>
            <a:r>
              <a:rPr lang="en-US" sz="3100" dirty="0" err="1">
                <a:solidFill>
                  <a:srgbClr val="FFFFFF"/>
                </a:solidFill>
              </a:rPr>
              <a:t>ombined</a:t>
            </a:r>
            <a:r>
              <a:rPr lang="en" sz="3100" dirty="0">
                <a:solidFill>
                  <a:srgbClr val="FFFFFF"/>
                </a:solidFill>
              </a:rPr>
              <a:t> Group</a:t>
            </a:r>
            <a:endParaRPr sz="3100" dirty="0">
              <a:solidFill>
                <a:srgbClr val="FFFFFF"/>
              </a:solidFill>
            </a:endParaRPr>
          </a:p>
        </p:txBody>
      </p:sp>
      <p:sp>
        <p:nvSpPr>
          <p:cNvPr id="554" name="Google Shape;554;p47"/>
          <p:cNvSpPr txBox="1">
            <a:spLocks noGrp="1"/>
          </p:cNvSpPr>
          <p:nvPr>
            <p:ph type="title" idx="4294967295"/>
          </p:nvPr>
        </p:nvSpPr>
        <p:spPr>
          <a:xfrm>
            <a:off x="3498025" y="91451"/>
            <a:ext cx="5332200" cy="3036124"/>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US" sz="1600" dirty="0"/>
              <a:t>When a youth has experienced family fighting                       (or domestic violence), their body alarm system                   may go off when they’re reminded of these memories. </a:t>
            </a:r>
            <a:br>
              <a:rPr lang="en-US" sz="1600" dirty="0"/>
            </a:br>
            <a:br>
              <a:rPr lang="en-US" sz="800" dirty="0"/>
            </a:br>
            <a:r>
              <a:rPr lang="en-US" sz="1600" dirty="0"/>
              <a:t>Name 3 examples of things that                                could remind a youth of family fighting. </a:t>
            </a:r>
            <a:endParaRPr sz="1600" dirty="0"/>
          </a:p>
          <a:p>
            <a:pPr marL="88900" lvl="0" indent="0" algn="ctr" rtl="0">
              <a:lnSpc>
                <a:spcPct val="115000"/>
              </a:lnSpc>
              <a:spcBef>
                <a:spcPts val="1200"/>
              </a:spcBef>
              <a:spcAft>
                <a:spcPts val="1200"/>
              </a:spcAft>
              <a:buNone/>
            </a:pPr>
            <a:r>
              <a:rPr lang="en-US" sz="1600" dirty="0"/>
              <a:t>How could a youth let their caregiver or a trusted       adult know when their body alarm system is                    going off inside? How could that adult help?</a:t>
            </a:r>
            <a:endParaRPr sz="1600" dirty="0"/>
          </a:p>
        </p:txBody>
      </p:sp>
      <p:pic>
        <p:nvPicPr>
          <p:cNvPr id="555" name="Google Shape;555;p47"/>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556" name="Google Shape;556;p47"/>
          <p:cNvPicPr preferRelativeResize="0"/>
          <p:nvPr/>
        </p:nvPicPr>
        <p:blipFill>
          <a:blip r:embed="rId9">
            <a:alphaModFix/>
          </a:blip>
          <a:stretch>
            <a:fillRect/>
          </a:stretch>
        </p:blipFill>
        <p:spPr>
          <a:xfrm>
            <a:off x="6611576" y="3225500"/>
            <a:ext cx="1771351" cy="1711125"/>
          </a:xfrm>
          <a:prstGeom prst="rect">
            <a:avLst/>
          </a:prstGeom>
          <a:noFill/>
          <a:ln>
            <a:noFill/>
          </a:ln>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7A3B892-C8BA-48F5-B9BC-C397C7CBC10C}"/>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13297F9D-DFAB-47B8-BF66-13ABD73A7B0C}"/>
              </a:ext>
            </a:extLst>
          </p:cNvPr>
          <p:cNvPicPr>
            <a:picLocks noChangeAspect="1"/>
          </p:cNvPicPr>
          <p:nvPr/>
        </p:nvPicPr>
        <p:blipFill>
          <a:blip r:embed="rId10"/>
          <a:stretch>
            <a:fillRect/>
          </a:stretch>
        </p:blipFill>
        <p:spPr>
          <a:xfrm>
            <a:off x="8322450" y="4910932"/>
            <a:ext cx="451077" cy="233910"/>
          </a:xfrm>
          <a:prstGeom prst="rect">
            <a:avLst/>
          </a:prstGeom>
        </p:spPr>
      </p:pic>
      <p:pic>
        <p:nvPicPr>
          <p:cNvPr id="15" name="Picture 14">
            <a:hlinkClick r:id="rId7" action="ppaction://hlinksldjump"/>
            <a:extLst>
              <a:ext uri="{FF2B5EF4-FFF2-40B4-BE49-F238E27FC236}">
                <a16:creationId xmlns:a16="http://schemas.microsoft.com/office/drawing/2014/main" id="{2C3ADE46-9590-4E85-AFF7-04A6B799ED12}"/>
              </a:ext>
            </a:extLst>
          </p:cNvPr>
          <p:cNvPicPr>
            <a:picLocks noChangeAspect="1"/>
          </p:cNvPicPr>
          <p:nvPr/>
        </p:nvPicPr>
        <p:blipFill>
          <a:blip r:embed="rId11"/>
          <a:stretch>
            <a:fillRect/>
          </a:stretch>
        </p:blipFill>
        <p:spPr>
          <a:xfrm flipH="1">
            <a:off x="59086" y="4221411"/>
            <a:ext cx="319275" cy="51730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561"/>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562" name="Google Shape;562;p48">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563" name="Google Shape;563;p48">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564" name="Google Shape;564;p48">
            <a:hlinkClick r:id="rId9" action="ppaction://hlinksldjump"/>
          </p:cNvPr>
          <p:cNvSpPr txBox="1"/>
          <p:nvPr/>
        </p:nvSpPr>
        <p:spPr>
          <a:xfrm>
            <a:off x="3443525"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Youth Group</a:t>
            </a:r>
            <a:endParaRPr sz="2900">
              <a:solidFill>
                <a:srgbClr val="FFFFFF"/>
              </a:solidFill>
            </a:endParaRPr>
          </a:p>
        </p:txBody>
      </p:sp>
      <p:sp>
        <p:nvSpPr>
          <p:cNvPr id="565" name="Google Shape;565;p48">
            <a:hlinkClick r:id="rId10" action="ppaction://hlinksldjump"/>
          </p:cNvPr>
          <p:cNvSpPr txBox="1"/>
          <p:nvPr/>
        </p:nvSpPr>
        <p:spPr>
          <a:xfrm>
            <a:off x="7148906" y="435900"/>
            <a:ext cx="18828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Combined Group </a:t>
            </a:r>
            <a:endParaRPr sz="2900">
              <a:solidFill>
                <a:srgbClr val="FFFFFF"/>
              </a:solidFill>
            </a:endParaRPr>
          </a:p>
        </p:txBody>
      </p:sp>
      <p:sp>
        <p:nvSpPr>
          <p:cNvPr id="566" name="Google Shape;566;p48">
            <a:hlinkClick r:id="rId11" action="ppaction://hlinksldjump"/>
          </p:cNvPr>
          <p:cNvSpPr txBox="1"/>
          <p:nvPr/>
        </p:nvSpPr>
        <p:spPr>
          <a:xfrm>
            <a:off x="5296209"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Our Group</a:t>
            </a:r>
            <a:endParaRPr sz="2900">
              <a:solidFill>
                <a:srgbClr val="FFFFFF"/>
              </a:solidFill>
            </a:endParaRPr>
          </a:p>
        </p:txBody>
      </p:sp>
      <p:sp>
        <p:nvSpPr>
          <p:cNvPr id="568" name="Google Shape;568;p48"/>
          <p:cNvSpPr txBox="1"/>
          <p:nvPr/>
        </p:nvSpPr>
        <p:spPr>
          <a:xfrm>
            <a:off x="395700" y="1438450"/>
            <a:ext cx="2599500" cy="14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700">
                <a:solidFill>
                  <a:srgbClr val="93C47D"/>
                </a:solidFill>
              </a:rPr>
              <a:t>Family Member Substance Abuse</a:t>
            </a:r>
            <a:endParaRPr sz="4300">
              <a:solidFill>
                <a:srgbClr val="FFFFFF"/>
              </a:solidFill>
            </a:endParaRPr>
          </a:p>
        </p:txBody>
      </p:sp>
      <p:pic>
        <p:nvPicPr>
          <p:cNvPr id="569" name="Google Shape;569;p48"/>
          <p:cNvPicPr preferRelativeResize="0"/>
          <p:nvPr/>
        </p:nvPicPr>
        <p:blipFill>
          <a:blip r:embed="rId12">
            <a:alphaModFix/>
          </a:blip>
          <a:stretch>
            <a:fillRect/>
          </a:stretch>
        </p:blipFill>
        <p:spPr>
          <a:xfrm>
            <a:off x="4328251" y="3083825"/>
            <a:ext cx="1771351" cy="1711125"/>
          </a:xfrm>
          <a:prstGeom prst="rect">
            <a:avLst/>
          </a:prstGeom>
          <a:noFill/>
          <a:ln>
            <a:noFill/>
          </a:ln>
        </p:spPr>
      </p:pic>
      <p:pic>
        <p:nvPicPr>
          <p:cNvPr id="570" name="Google Shape;570;p48"/>
          <p:cNvPicPr preferRelativeResize="0"/>
          <p:nvPr/>
        </p:nvPicPr>
        <p:blipFill>
          <a:blip r:embed="rId12">
            <a:alphaModFix/>
          </a:blip>
          <a:stretch>
            <a:fillRect/>
          </a:stretch>
        </p:blipFill>
        <p:spPr>
          <a:xfrm>
            <a:off x="6496626" y="3083825"/>
            <a:ext cx="1771351" cy="1711125"/>
          </a:xfrm>
          <a:prstGeom prst="rect">
            <a:avLst/>
          </a:prstGeom>
          <a:noFill/>
          <a:ln>
            <a:noFill/>
          </a:ln>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B1EEAA-03F7-4DB1-BC85-51EBE8155281}"/>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5C084F39-3C96-4BFA-8589-3586FB106CA9}"/>
              </a:ext>
            </a:extLst>
          </p:cNvPr>
          <p:cNvPicPr>
            <a:picLocks noChangeAspect="1"/>
          </p:cNvPicPr>
          <p:nvPr/>
        </p:nvPicPr>
        <p:blipFill>
          <a:blip r:embed="rId13"/>
          <a:stretch>
            <a:fillRect/>
          </a:stretch>
        </p:blipFill>
        <p:spPr>
          <a:xfrm>
            <a:off x="8322450" y="4910932"/>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6F580F99-C885-407D-8AA9-2C17DC75112C}"/>
              </a:ext>
            </a:extLst>
          </p:cNvPr>
          <p:cNvPicPr>
            <a:picLocks noChangeAspect="1"/>
          </p:cNvPicPr>
          <p:nvPr/>
        </p:nvPicPr>
        <p:blipFill>
          <a:blip r:embed="rId14"/>
          <a:stretch>
            <a:fillRect/>
          </a:stretch>
        </p:blipFill>
        <p:spPr>
          <a:xfrm flipH="1">
            <a:off x="59086" y="4221411"/>
            <a:ext cx="319275" cy="51730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5"/>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 y="625670"/>
            <a:ext cx="3276459" cy="4310955"/>
          </a:xfrm>
          <a:prstGeom prst="rect">
            <a:avLst/>
          </a:prstGeom>
          <a:noFill/>
          <a:extLst>
            <a:ext uri="{909E8E84-426E-40DD-AFC4-6F175D3DCCD1}">
              <a14:hiddenFill xmlns:a14="http://schemas.microsoft.com/office/drawing/2010/main">
                <a:solidFill>
                  <a:srgbClr val="FFFFFF"/>
                </a:solidFill>
              </a14:hiddenFill>
            </a:ext>
          </a:extLst>
        </p:spPr>
      </p:pic>
      <p:pic>
        <p:nvPicPr>
          <p:cNvPr id="576" name="Google Shape;576;p49">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577" name="Google Shape;577;p49">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579" name="Google Shape;579;p49">
            <a:hlinkClick r:id="" action="ppaction://noaction"/>
          </p:cNvPr>
          <p:cNvSpPr txBox="1"/>
          <p:nvPr/>
        </p:nvSpPr>
        <p:spPr>
          <a:xfrm>
            <a:off x="410186" y="1958902"/>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Youth </a:t>
            </a:r>
            <a:endParaRPr sz="3100" dirty="0">
              <a:solidFill>
                <a:srgbClr val="FFFFFF"/>
              </a:solidFill>
            </a:endParaRPr>
          </a:p>
          <a:p>
            <a:pPr marL="0" lvl="0" indent="0" algn="ctr" rtl="0">
              <a:spcBef>
                <a:spcPts val="0"/>
              </a:spcBef>
              <a:spcAft>
                <a:spcPts val="0"/>
              </a:spcAft>
              <a:buNone/>
            </a:pPr>
            <a:r>
              <a:rPr lang="en" sz="3100" dirty="0">
                <a:solidFill>
                  <a:srgbClr val="FFFFFF"/>
                </a:solidFill>
              </a:rPr>
              <a:t>Group</a:t>
            </a:r>
            <a:endParaRPr sz="3100" dirty="0">
              <a:solidFill>
                <a:srgbClr val="FFFFFF"/>
              </a:solidFill>
            </a:endParaRPr>
          </a:p>
        </p:txBody>
      </p:sp>
      <p:sp>
        <p:nvSpPr>
          <p:cNvPr id="580" name="Google Shape;580;p49"/>
          <p:cNvSpPr txBox="1">
            <a:spLocks noGrp="1"/>
          </p:cNvSpPr>
          <p:nvPr>
            <p:ph type="title" idx="4294967295"/>
          </p:nvPr>
        </p:nvSpPr>
        <p:spPr>
          <a:xfrm>
            <a:off x="3416100" y="2068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US" sz="2000" dirty="0"/>
              <a:t>Misusing or overusing drugs or alcohol         can hurt a family member’s health and                      keep them from making safe and healthy choices for themselves and others.</a:t>
            </a:r>
            <a:br>
              <a:rPr lang="en-US" sz="2000" dirty="0"/>
            </a:br>
            <a:br>
              <a:rPr lang="en-US" sz="1100" dirty="0"/>
            </a:br>
            <a:r>
              <a:rPr lang="en-US" sz="2000" dirty="0"/>
              <a:t>When using alcohol or drugs becomes           hard for a person to control or stop,                               this is called “addiction.”</a:t>
            </a:r>
            <a:br>
              <a:rPr lang="en-US" sz="2000" dirty="0"/>
            </a:br>
            <a:endParaRPr sz="2000" dirty="0"/>
          </a:p>
        </p:txBody>
      </p:sp>
      <p:pic>
        <p:nvPicPr>
          <p:cNvPr id="581" name="Google Shape;581;p49"/>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582" name="Google Shape;582;p49"/>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583" name="Google Shape;583;p49"/>
          <p:cNvSpPr txBox="1"/>
          <p:nvPr/>
        </p:nvSpPr>
        <p:spPr>
          <a:xfrm>
            <a:off x="338471" y="780625"/>
            <a:ext cx="2599500" cy="8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dirty="0">
                <a:solidFill>
                  <a:srgbClr val="93C47D"/>
                </a:solidFill>
              </a:rPr>
              <a:t>Family Member </a:t>
            </a:r>
            <a:r>
              <a:rPr lang="en-US" sz="2700" dirty="0">
                <a:solidFill>
                  <a:srgbClr val="93C47D"/>
                </a:solidFill>
              </a:rPr>
              <a:t>Drug or Alcohol</a:t>
            </a:r>
            <a:r>
              <a:rPr lang="en" sz="2700" dirty="0">
                <a:solidFill>
                  <a:srgbClr val="93C47D"/>
                </a:solidFill>
              </a:rPr>
              <a:t> Abuse</a:t>
            </a:r>
            <a:endParaRPr sz="2700" dirty="0">
              <a:solidFill>
                <a:srgbClr val="93C47D"/>
              </a:solidFill>
            </a:endParaRPr>
          </a:p>
        </p:txBody>
      </p:sp>
      <p:sp>
        <p:nvSpPr>
          <p:cNvPr id="584" name="Google Shape;584;p49">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71E312-DB52-49BD-B874-0A3E9DF8AE68}"/>
              </a:ext>
            </a:extLst>
          </p:cNvPr>
          <p:cNvSpPr txBox="1"/>
          <p:nvPr/>
        </p:nvSpPr>
        <p:spPr>
          <a:xfrm>
            <a:off x="4839451" y="4891063"/>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15336ADE-671E-4D6D-B98B-5339E37943E6}"/>
              </a:ext>
            </a:extLst>
          </p:cNvPr>
          <p:cNvPicPr>
            <a:picLocks noChangeAspect="1"/>
          </p:cNvPicPr>
          <p:nvPr/>
        </p:nvPicPr>
        <p:blipFill>
          <a:blip r:embed="rId11"/>
          <a:stretch>
            <a:fillRect/>
          </a:stretch>
        </p:blipFill>
        <p:spPr>
          <a:xfrm>
            <a:off x="8029473" y="4905945"/>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B01419F8-4726-465B-97CE-20B9ED49A4C9}"/>
              </a:ext>
            </a:extLst>
          </p:cNvPr>
          <p:cNvPicPr>
            <a:picLocks noChangeAspect="1"/>
          </p:cNvPicPr>
          <p:nvPr/>
        </p:nvPicPr>
        <p:blipFill>
          <a:blip r:embed="rId12"/>
          <a:stretch>
            <a:fillRect/>
          </a:stretch>
        </p:blipFill>
        <p:spPr>
          <a:xfrm flipH="1">
            <a:off x="59086" y="4221411"/>
            <a:ext cx="319275" cy="51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1000"/>
                                        <p:tgtEl>
                                          <p:spTgt spid="580"/>
                                        </p:tgtEl>
                                      </p:cBhvr>
                                    </p:animEffect>
                                    <p:anim calcmode="lin" valueType="num">
                                      <p:cBhvr>
                                        <p:cTn id="8" dur="1000" fill="hold"/>
                                        <p:tgtEl>
                                          <p:spTgt spid="580"/>
                                        </p:tgtEl>
                                        <p:attrNameLst>
                                          <p:attrName>ppt_x</p:attrName>
                                        </p:attrNameLst>
                                      </p:cBhvr>
                                      <p:tavLst>
                                        <p:tav tm="0">
                                          <p:val>
                                            <p:strVal val="#ppt_x"/>
                                          </p:val>
                                        </p:tav>
                                        <p:tav tm="100000">
                                          <p:val>
                                            <p:strVal val="#ppt_x"/>
                                          </p:val>
                                        </p:tav>
                                      </p:tavLst>
                                    </p:anim>
                                    <p:anim calcmode="lin" valueType="num">
                                      <p:cBhvr>
                                        <p:cTn id="9" dur="1000" fill="hold"/>
                                        <p:tgtEl>
                                          <p:spTgt spid="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709"/>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323902"/>
            <a:ext cx="2985457" cy="4552898"/>
          </a:xfrm>
          <a:prstGeom prst="rect">
            <a:avLst/>
          </a:prstGeom>
          <a:noFill/>
          <a:extLst>
            <a:ext uri="{909E8E84-426E-40DD-AFC4-6F175D3DCCD1}">
              <a14:hiddenFill xmlns:a14="http://schemas.microsoft.com/office/drawing/2010/main">
                <a:solidFill>
                  <a:srgbClr val="FFFFFF"/>
                </a:solidFill>
              </a14:hiddenFill>
            </a:ext>
          </a:extLst>
        </p:spPr>
      </p:pic>
      <p:pic>
        <p:nvPicPr>
          <p:cNvPr id="710" name="Google Shape;710;p59">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711" name="Google Shape;711;p59">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713" name="Google Shape;713;p59"/>
          <p:cNvSpPr txBox="1">
            <a:spLocks noGrp="1"/>
          </p:cNvSpPr>
          <p:nvPr>
            <p:ph type="title" idx="4294967295"/>
          </p:nvPr>
        </p:nvSpPr>
        <p:spPr>
          <a:xfrm>
            <a:off x="3531398" y="113937"/>
            <a:ext cx="5332200" cy="707021"/>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600" dirty="0"/>
              <a:t>How might a youth feel if their parent </a:t>
            </a:r>
            <a:br>
              <a:rPr lang="en" sz="1600" dirty="0"/>
            </a:br>
            <a:r>
              <a:rPr lang="en" sz="1600" dirty="0"/>
              <a:t>is abusing alcohol or drugs?</a:t>
            </a:r>
            <a:endParaRPr sz="1600" dirty="0"/>
          </a:p>
        </p:txBody>
      </p:sp>
      <p:pic>
        <p:nvPicPr>
          <p:cNvPr id="714" name="Google Shape;714;p59"/>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715" name="Google Shape;715;p59"/>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716" name="Google Shape;716;p59"/>
          <p:cNvSpPr txBox="1"/>
          <p:nvPr/>
        </p:nvSpPr>
        <p:spPr>
          <a:xfrm>
            <a:off x="410186" y="467447"/>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0" i="0" u="none" strike="noStrike" kern="0" cap="none" spc="0" normalizeH="0" baseline="0" noProof="0" dirty="0">
                <a:ln>
                  <a:noFill/>
                </a:ln>
                <a:solidFill>
                  <a:srgbClr val="93C47D"/>
                </a:solidFill>
                <a:effectLst/>
                <a:uLnTx/>
                <a:uFillTx/>
                <a:latin typeface="Arial"/>
                <a:cs typeface="Arial"/>
                <a:sym typeface="Arial"/>
              </a:rPr>
              <a:t>Family Member </a:t>
            </a:r>
            <a:r>
              <a:rPr kumimoji="0" lang="en-US" sz="3200" b="0" i="0" u="none" strike="noStrike" kern="0" cap="none" spc="0" normalizeH="0" baseline="0" noProof="0" dirty="0">
                <a:ln>
                  <a:noFill/>
                </a:ln>
                <a:solidFill>
                  <a:srgbClr val="93C47D"/>
                </a:solidFill>
                <a:effectLst/>
                <a:uLnTx/>
                <a:uFillTx/>
                <a:latin typeface="Arial"/>
                <a:cs typeface="Arial"/>
                <a:sym typeface="Arial"/>
              </a:rPr>
              <a:t>Drug or Alcohol </a:t>
            </a:r>
            <a:r>
              <a:rPr kumimoji="0" lang="en" sz="3200" b="0" i="0" u="none" strike="noStrike" kern="0" cap="none" spc="0" normalizeH="0" baseline="0" noProof="0" dirty="0">
                <a:ln>
                  <a:noFill/>
                </a:ln>
                <a:solidFill>
                  <a:srgbClr val="93C47D"/>
                </a:solidFill>
                <a:effectLst/>
                <a:uLnTx/>
                <a:uFillTx/>
                <a:latin typeface="Arial"/>
                <a:cs typeface="Arial"/>
                <a:sym typeface="Arial"/>
              </a:rPr>
              <a:t> Abuse</a:t>
            </a:r>
            <a:endParaRPr kumimoji="0" sz="3200" b="0" i="0" u="none" strike="noStrike" kern="0" cap="none" spc="0" normalizeH="0" baseline="0" noProof="0" dirty="0">
              <a:ln>
                <a:noFill/>
              </a:ln>
              <a:solidFill>
                <a:srgbClr val="93C47D"/>
              </a:solidFill>
              <a:effectLst/>
              <a:uLnTx/>
              <a:uFillTx/>
              <a:latin typeface="Arial"/>
              <a:cs typeface="Arial"/>
              <a:sym typeface="Arial"/>
            </a:endParaRPr>
          </a:p>
        </p:txBody>
      </p:sp>
      <p:sp>
        <p:nvSpPr>
          <p:cNvPr id="717" name="Google Shape;717;p59">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713;p59">
            <a:extLst>
              <a:ext uri="{FF2B5EF4-FFF2-40B4-BE49-F238E27FC236}">
                <a16:creationId xmlns:a16="http://schemas.microsoft.com/office/drawing/2014/main" id="{9E2FB4A7-941F-43DB-9CD5-F247593E0394}"/>
              </a:ext>
            </a:extLst>
          </p:cNvPr>
          <p:cNvSpPr txBox="1">
            <a:spLocks/>
          </p:cNvSpPr>
          <p:nvPr/>
        </p:nvSpPr>
        <p:spPr>
          <a:xfrm>
            <a:off x="3531398" y="915891"/>
            <a:ext cx="5332200" cy="2214676"/>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5000"/>
              </a:lnSpc>
              <a:spcBef>
                <a:spcPts val="1200"/>
              </a:spcBef>
            </a:pPr>
            <a:r>
              <a:rPr lang="en-US" sz="1600" dirty="0"/>
              <a:t>Some ways a youth may feel:</a:t>
            </a:r>
          </a:p>
          <a:p>
            <a:pPr marL="457200" indent="-349250">
              <a:lnSpc>
                <a:spcPct val="115000"/>
              </a:lnSpc>
              <a:spcBef>
                <a:spcPts val="1200"/>
              </a:spcBef>
              <a:buSzPts val="1900"/>
              <a:buFont typeface="Arial"/>
              <a:buChar char="●"/>
            </a:pPr>
            <a:r>
              <a:rPr lang="en-US" sz="1400" dirty="0"/>
              <a:t>Worried about their parent’s health</a:t>
            </a:r>
          </a:p>
          <a:p>
            <a:pPr marL="457200" indent="-349250">
              <a:lnSpc>
                <a:spcPct val="115000"/>
              </a:lnSpc>
              <a:buSzPts val="1900"/>
              <a:buFont typeface="Arial"/>
              <a:buChar char="●"/>
            </a:pPr>
            <a:r>
              <a:rPr lang="en-US" sz="1400" dirty="0"/>
              <a:t>Sad that their parent isn’t the same as they used to be before they started abusing drugs or alcohol</a:t>
            </a:r>
          </a:p>
          <a:p>
            <a:pPr marL="457200" indent="-349250">
              <a:lnSpc>
                <a:spcPct val="115000"/>
              </a:lnSpc>
              <a:buSzPts val="1900"/>
              <a:buFont typeface="Arial"/>
              <a:buChar char="●"/>
            </a:pPr>
            <a:r>
              <a:rPr lang="en-US" sz="1400" dirty="0"/>
              <a:t>Confused about what is happening to their parent</a:t>
            </a:r>
          </a:p>
          <a:p>
            <a:pPr marL="457200" indent="-349250">
              <a:lnSpc>
                <a:spcPct val="115000"/>
              </a:lnSpc>
              <a:buSzPts val="1900"/>
              <a:buFont typeface="Arial"/>
              <a:buChar char="●"/>
            </a:pPr>
            <a:r>
              <a:rPr lang="en-US" sz="1400" dirty="0"/>
              <a:t>Angry that their parent isn’t caring for them as well as they were before starting to use drugs and alcohol.</a:t>
            </a:r>
            <a:endParaRPr lang="en-US" sz="1800" dirty="0"/>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045FBF4-030B-44ED-9347-19D78FF154E3}"/>
              </a:ext>
            </a:extLst>
          </p:cNvPr>
          <p:cNvSpPr txBox="1"/>
          <p:nvPr/>
        </p:nvSpPr>
        <p:spPr>
          <a:xfrm>
            <a:off x="4839451" y="493662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E03083AE-DB90-417C-B19C-02A71D8DD754}"/>
              </a:ext>
            </a:extLst>
          </p:cNvPr>
          <p:cNvPicPr>
            <a:picLocks noChangeAspect="1"/>
          </p:cNvPicPr>
          <p:nvPr/>
        </p:nvPicPr>
        <p:blipFill>
          <a:blip r:embed="rId11"/>
          <a:stretch>
            <a:fillRect/>
          </a:stretch>
        </p:blipFill>
        <p:spPr>
          <a:xfrm>
            <a:off x="8029473" y="4951507"/>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E0AECAC0-A1CE-4A02-84DE-F2D32CDA7398}"/>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27038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500"/>
                                        <p:tgtEl>
                                          <p:spTgt spid="7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1" name="Picture 10">
            <a:extLst>
              <a:ext uri="{FF2B5EF4-FFF2-40B4-BE49-F238E27FC236}">
                <a16:creationId xmlns:a16="http://schemas.microsoft.com/office/drawing/2014/main" id="{4B5D4063-34A6-42A6-BBA2-B5D2C323A459}"/>
              </a:ext>
            </a:extLst>
          </p:cNvPr>
          <p:cNvPicPr>
            <a:picLocks noChangeAspect="1"/>
          </p:cNvPicPr>
          <p:nvPr/>
        </p:nvPicPr>
        <p:blipFill>
          <a:blip r:embed="rId3"/>
          <a:stretch>
            <a:fillRect/>
          </a:stretch>
        </p:blipFill>
        <p:spPr>
          <a:xfrm>
            <a:off x="167400" y="4526322"/>
            <a:ext cx="1167154" cy="583577"/>
          </a:xfrm>
          <a:prstGeom prst="rect">
            <a:avLst/>
          </a:prstGeom>
        </p:spPr>
      </p:pic>
      <p:pic>
        <p:nvPicPr>
          <p:cNvPr id="12" name="Google Shape;111;p16">
            <a:hlinkClick r:id="rId4" action="ppaction://hlinksldjump"/>
            <a:extLst>
              <a:ext uri="{FF2B5EF4-FFF2-40B4-BE49-F238E27FC236}">
                <a16:creationId xmlns:a16="http://schemas.microsoft.com/office/drawing/2014/main" id="{61A38A61-8322-4177-98E6-0F5A7E9316C8}"/>
              </a:ext>
            </a:extLst>
          </p:cNvPr>
          <p:cNvPicPr preferRelativeResize="0"/>
          <p:nvPr/>
        </p:nvPicPr>
        <p:blipFill>
          <a:blip r:embed="rId5">
            <a:alphaModFix/>
          </a:blip>
          <a:stretch>
            <a:fillRect/>
          </a:stretch>
        </p:blipFill>
        <p:spPr>
          <a:xfrm>
            <a:off x="403151" y="371526"/>
            <a:ext cx="846759" cy="822922"/>
          </a:xfrm>
          <a:prstGeom prst="rect">
            <a:avLst/>
          </a:prstGeom>
          <a:noFill/>
          <a:ln>
            <a:noFill/>
          </a:ln>
        </p:spPr>
      </p:pic>
      <p:pic>
        <p:nvPicPr>
          <p:cNvPr id="13" name="Google Shape;111;p16">
            <a:hlinkClick r:id="rId4" action="ppaction://hlinksldjump"/>
            <a:extLst>
              <a:ext uri="{FF2B5EF4-FFF2-40B4-BE49-F238E27FC236}">
                <a16:creationId xmlns:a16="http://schemas.microsoft.com/office/drawing/2014/main" id="{B9974D39-1D65-4FDA-A1E8-1111D794CF0B}"/>
              </a:ext>
            </a:extLst>
          </p:cNvPr>
          <p:cNvPicPr preferRelativeResize="0"/>
          <p:nvPr/>
        </p:nvPicPr>
        <p:blipFill>
          <a:blip r:embed="rId5">
            <a:alphaModFix/>
          </a:blip>
          <a:stretch>
            <a:fillRect/>
          </a:stretch>
        </p:blipFill>
        <p:spPr>
          <a:xfrm>
            <a:off x="0" y="1"/>
            <a:ext cx="319275" cy="323900"/>
          </a:xfrm>
          <a:prstGeom prst="rect">
            <a:avLst/>
          </a:prstGeom>
          <a:noFill/>
          <a:ln>
            <a:noFill/>
          </a:ln>
        </p:spPr>
      </p:pic>
      <p:sp>
        <p:nvSpPr>
          <p:cNvPr id="14" name="Google Shape;96;p16">
            <a:extLst>
              <a:ext uri="{FF2B5EF4-FFF2-40B4-BE49-F238E27FC236}">
                <a16:creationId xmlns:a16="http://schemas.microsoft.com/office/drawing/2014/main" id="{14B9C92D-5277-4F29-A2D7-1621E0846EAA}"/>
              </a:ext>
            </a:extLst>
          </p:cNvPr>
          <p:cNvSpPr txBox="1"/>
          <p:nvPr/>
        </p:nvSpPr>
        <p:spPr>
          <a:xfrm>
            <a:off x="710094" y="323901"/>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A</a:t>
            </a:r>
            <a:endParaRPr dirty="0"/>
          </a:p>
        </p:txBody>
      </p:sp>
      <p:sp>
        <p:nvSpPr>
          <p:cNvPr id="15" name="Google Shape;97;p16">
            <a:extLst>
              <a:ext uri="{FF2B5EF4-FFF2-40B4-BE49-F238E27FC236}">
                <a16:creationId xmlns:a16="http://schemas.microsoft.com/office/drawing/2014/main" id="{D3F87425-35E5-48E1-BF2A-0602D7895972}"/>
              </a:ext>
            </a:extLst>
          </p:cNvPr>
          <p:cNvSpPr txBox="1"/>
          <p:nvPr/>
        </p:nvSpPr>
        <p:spPr>
          <a:xfrm>
            <a:off x="656513" y="110152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B</a:t>
            </a:r>
            <a:endParaRPr dirty="0"/>
          </a:p>
        </p:txBody>
      </p:sp>
      <p:sp>
        <p:nvSpPr>
          <p:cNvPr id="16" name="Google Shape;98;p16">
            <a:extLst>
              <a:ext uri="{FF2B5EF4-FFF2-40B4-BE49-F238E27FC236}">
                <a16:creationId xmlns:a16="http://schemas.microsoft.com/office/drawing/2014/main" id="{8FBECADF-CBCD-4AFE-96D1-4EA1BDD6F1A8}"/>
              </a:ext>
            </a:extLst>
          </p:cNvPr>
          <p:cNvSpPr txBox="1"/>
          <p:nvPr/>
        </p:nvSpPr>
        <p:spPr>
          <a:xfrm>
            <a:off x="679474" y="1870583"/>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C</a:t>
            </a:r>
            <a:endParaRPr dirty="0"/>
          </a:p>
        </p:txBody>
      </p:sp>
      <p:sp>
        <p:nvSpPr>
          <p:cNvPr id="17" name="Google Shape;99;p16">
            <a:extLst>
              <a:ext uri="{FF2B5EF4-FFF2-40B4-BE49-F238E27FC236}">
                <a16:creationId xmlns:a16="http://schemas.microsoft.com/office/drawing/2014/main" id="{7505C751-B7D5-47CA-A9D9-A11098F01DE0}"/>
              </a:ext>
            </a:extLst>
          </p:cNvPr>
          <p:cNvSpPr txBox="1"/>
          <p:nvPr/>
        </p:nvSpPr>
        <p:spPr>
          <a:xfrm>
            <a:off x="676286" y="2639640"/>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D</a:t>
            </a:r>
            <a:endParaRPr dirty="0"/>
          </a:p>
        </p:txBody>
      </p:sp>
      <p:sp>
        <p:nvSpPr>
          <p:cNvPr id="18" name="Google Shape;100;p16">
            <a:extLst>
              <a:ext uri="{FF2B5EF4-FFF2-40B4-BE49-F238E27FC236}">
                <a16:creationId xmlns:a16="http://schemas.microsoft.com/office/drawing/2014/main" id="{E99B3562-71BF-4D54-82EA-33A4B3C80CB9}"/>
              </a:ext>
            </a:extLst>
          </p:cNvPr>
          <p:cNvSpPr txBox="1"/>
          <p:nvPr/>
        </p:nvSpPr>
        <p:spPr>
          <a:xfrm>
            <a:off x="625081" y="356030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E</a:t>
            </a:r>
            <a:endParaRPr dirty="0"/>
          </a:p>
        </p:txBody>
      </p:sp>
      <p:sp>
        <p:nvSpPr>
          <p:cNvPr id="19" name="Google Shape;101;p16">
            <a:extLst>
              <a:ext uri="{FF2B5EF4-FFF2-40B4-BE49-F238E27FC236}">
                <a16:creationId xmlns:a16="http://schemas.microsoft.com/office/drawing/2014/main" id="{00ADA4F8-BB33-477C-9E49-6526ED454CDC}"/>
              </a:ext>
            </a:extLst>
          </p:cNvPr>
          <p:cNvSpPr txBox="1"/>
          <p:nvPr/>
        </p:nvSpPr>
        <p:spPr>
          <a:xfrm>
            <a:off x="792252" y="4345976"/>
            <a:ext cx="842373"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dirty="0"/>
              <a:t>Youth F</a:t>
            </a:r>
            <a:endParaRPr dirty="0"/>
          </a:p>
        </p:txBody>
      </p:sp>
      <p:sp>
        <p:nvSpPr>
          <p:cNvPr id="20" name="Rectangle 19">
            <a:extLst>
              <a:ext uri="{FF2B5EF4-FFF2-40B4-BE49-F238E27FC236}">
                <a16:creationId xmlns:a16="http://schemas.microsoft.com/office/drawing/2014/main" id="{90D2BAD8-B84A-4F87-AB8F-2DB09C3A7C8A}"/>
              </a:ext>
            </a:extLst>
          </p:cNvPr>
          <p:cNvSpPr/>
          <p:nvPr/>
        </p:nvSpPr>
        <p:spPr>
          <a:xfrm>
            <a:off x="82550" y="30526"/>
            <a:ext cx="8978900" cy="5082448"/>
          </a:xfrm>
          <a:prstGeom prst="rect">
            <a:avLst/>
          </a:prstGeom>
          <a:noFill/>
          <a:ln w="762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5175A99-B683-42BC-A383-2B76F242673B}"/>
              </a:ext>
            </a:extLst>
          </p:cNvPr>
          <p:cNvPicPr>
            <a:picLocks noChangeAspect="1"/>
          </p:cNvPicPr>
          <p:nvPr/>
        </p:nvPicPr>
        <p:blipFill>
          <a:blip r:embed="rId3"/>
          <a:stretch>
            <a:fillRect/>
          </a:stretch>
        </p:blipFill>
        <p:spPr>
          <a:xfrm>
            <a:off x="210457" y="2766862"/>
            <a:ext cx="1167154" cy="583577"/>
          </a:xfrm>
          <a:prstGeom prst="rect">
            <a:avLst/>
          </a:prstGeom>
        </p:spPr>
      </p:pic>
      <p:pic>
        <p:nvPicPr>
          <p:cNvPr id="22" name="Picture 21">
            <a:extLst>
              <a:ext uri="{FF2B5EF4-FFF2-40B4-BE49-F238E27FC236}">
                <a16:creationId xmlns:a16="http://schemas.microsoft.com/office/drawing/2014/main" id="{4758B78C-0736-457C-A87B-70776DF7F864}"/>
              </a:ext>
            </a:extLst>
          </p:cNvPr>
          <p:cNvPicPr>
            <a:picLocks noChangeAspect="1"/>
          </p:cNvPicPr>
          <p:nvPr/>
        </p:nvPicPr>
        <p:blipFill>
          <a:blip r:embed="rId3"/>
          <a:stretch>
            <a:fillRect/>
          </a:stretch>
        </p:blipFill>
        <p:spPr>
          <a:xfrm>
            <a:off x="205938" y="1356132"/>
            <a:ext cx="1167154" cy="583577"/>
          </a:xfrm>
          <a:prstGeom prst="rect">
            <a:avLst/>
          </a:prstGeom>
        </p:spPr>
      </p:pic>
      <p:pic>
        <p:nvPicPr>
          <p:cNvPr id="23" name="Picture 22">
            <a:extLst>
              <a:ext uri="{FF2B5EF4-FFF2-40B4-BE49-F238E27FC236}">
                <a16:creationId xmlns:a16="http://schemas.microsoft.com/office/drawing/2014/main" id="{7D2B1B3B-1D84-4839-ABCB-25DAA1E7FBB9}"/>
              </a:ext>
            </a:extLst>
          </p:cNvPr>
          <p:cNvPicPr>
            <a:picLocks noChangeAspect="1"/>
          </p:cNvPicPr>
          <p:nvPr/>
        </p:nvPicPr>
        <p:blipFill>
          <a:blip r:embed="rId6"/>
          <a:stretch>
            <a:fillRect/>
          </a:stretch>
        </p:blipFill>
        <p:spPr>
          <a:xfrm>
            <a:off x="1484134" y="4185288"/>
            <a:ext cx="7208811" cy="798537"/>
          </a:xfrm>
          <a:prstGeom prst="rect">
            <a:avLst/>
          </a:prstGeom>
        </p:spPr>
      </p:pic>
      <p:pic>
        <p:nvPicPr>
          <p:cNvPr id="24" name="Picture 23">
            <a:extLst>
              <a:ext uri="{FF2B5EF4-FFF2-40B4-BE49-F238E27FC236}">
                <a16:creationId xmlns:a16="http://schemas.microsoft.com/office/drawing/2014/main" id="{E85F37D2-C641-4C81-A6AD-4D1166526FDE}"/>
              </a:ext>
            </a:extLst>
          </p:cNvPr>
          <p:cNvPicPr>
            <a:picLocks noChangeAspect="1"/>
          </p:cNvPicPr>
          <p:nvPr/>
        </p:nvPicPr>
        <p:blipFill>
          <a:blip r:embed="rId6"/>
          <a:stretch>
            <a:fillRect/>
          </a:stretch>
        </p:blipFill>
        <p:spPr>
          <a:xfrm>
            <a:off x="1484134" y="3416077"/>
            <a:ext cx="7208811" cy="798537"/>
          </a:xfrm>
          <a:prstGeom prst="rect">
            <a:avLst/>
          </a:prstGeom>
        </p:spPr>
      </p:pic>
      <p:pic>
        <p:nvPicPr>
          <p:cNvPr id="25" name="Picture 24">
            <a:extLst>
              <a:ext uri="{FF2B5EF4-FFF2-40B4-BE49-F238E27FC236}">
                <a16:creationId xmlns:a16="http://schemas.microsoft.com/office/drawing/2014/main" id="{24444762-8845-4AB2-98CD-0F2DA8E2D0EE}"/>
              </a:ext>
            </a:extLst>
          </p:cNvPr>
          <p:cNvPicPr>
            <a:picLocks noChangeAspect="1"/>
          </p:cNvPicPr>
          <p:nvPr/>
        </p:nvPicPr>
        <p:blipFill>
          <a:blip r:embed="rId6"/>
          <a:stretch>
            <a:fillRect/>
          </a:stretch>
        </p:blipFill>
        <p:spPr>
          <a:xfrm>
            <a:off x="1484134" y="2594070"/>
            <a:ext cx="7208811" cy="798537"/>
          </a:xfrm>
          <a:prstGeom prst="rect">
            <a:avLst/>
          </a:prstGeom>
        </p:spPr>
      </p:pic>
      <p:pic>
        <p:nvPicPr>
          <p:cNvPr id="26" name="Picture 25">
            <a:extLst>
              <a:ext uri="{FF2B5EF4-FFF2-40B4-BE49-F238E27FC236}">
                <a16:creationId xmlns:a16="http://schemas.microsoft.com/office/drawing/2014/main" id="{4CB5035D-15DB-4986-9BF4-4F33BC298C2A}"/>
              </a:ext>
            </a:extLst>
          </p:cNvPr>
          <p:cNvPicPr>
            <a:picLocks noChangeAspect="1"/>
          </p:cNvPicPr>
          <p:nvPr/>
        </p:nvPicPr>
        <p:blipFill>
          <a:blip r:embed="rId6"/>
          <a:stretch>
            <a:fillRect/>
          </a:stretch>
        </p:blipFill>
        <p:spPr>
          <a:xfrm>
            <a:off x="1496480" y="1762460"/>
            <a:ext cx="7208811" cy="798537"/>
          </a:xfrm>
          <a:prstGeom prst="rect">
            <a:avLst/>
          </a:prstGeom>
        </p:spPr>
      </p:pic>
      <p:pic>
        <p:nvPicPr>
          <p:cNvPr id="27" name="Picture 26">
            <a:extLst>
              <a:ext uri="{FF2B5EF4-FFF2-40B4-BE49-F238E27FC236}">
                <a16:creationId xmlns:a16="http://schemas.microsoft.com/office/drawing/2014/main" id="{7ADCD1BA-C8F9-415B-A187-ADAAAEDFE504}"/>
              </a:ext>
            </a:extLst>
          </p:cNvPr>
          <p:cNvPicPr>
            <a:picLocks noChangeAspect="1"/>
          </p:cNvPicPr>
          <p:nvPr/>
        </p:nvPicPr>
        <p:blipFill>
          <a:blip r:embed="rId6"/>
          <a:stretch>
            <a:fillRect/>
          </a:stretch>
        </p:blipFill>
        <p:spPr>
          <a:xfrm>
            <a:off x="1475273" y="939804"/>
            <a:ext cx="7199950" cy="798537"/>
          </a:xfrm>
          <a:prstGeom prst="rect">
            <a:avLst/>
          </a:prstGeom>
        </p:spPr>
      </p:pic>
      <p:pic>
        <p:nvPicPr>
          <p:cNvPr id="28" name="Picture 27">
            <a:extLst>
              <a:ext uri="{FF2B5EF4-FFF2-40B4-BE49-F238E27FC236}">
                <a16:creationId xmlns:a16="http://schemas.microsoft.com/office/drawing/2014/main" id="{A6E46FA1-738A-44E3-8250-BA7FE5375E1B}"/>
              </a:ext>
            </a:extLst>
          </p:cNvPr>
          <p:cNvPicPr>
            <a:picLocks noChangeAspect="1"/>
          </p:cNvPicPr>
          <p:nvPr/>
        </p:nvPicPr>
        <p:blipFill>
          <a:blip r:embed="rId7"/>
          <a:stretch>
            <a:fillRect/>
          </a:stretch>
        </p:blipFill>
        <p:spPr>
          <a:xfrm>
            <a:off x="1701479" y="4195097"/>
            <a:ext cx="1302536" cy="651268"/>
          </a:xfrm>
          <a:prstGeom prst="rect">
            <a:avLst/>
          </a:prstGeom>
        </p:spPr>
      </p:pic>
      <p:pic>
        <p:nvPicPr>
          <p:cNvPr id="29" name="Picture 28">
            <a:extLst>
              <a:ext uri="{FF2B5EF4-FFF2-40B4-BE49-F238E27FC236}">
                <a16:creationId xmlns:a16="http://schemas.microsoft.com/office/drawing/2014/main" id="{CF6FC3E4-9CD7-4179-A238-6B1891FD8D1D}"/>
              </a:ext>
            </a:extLst>
          </p:cNvPr>
          <p:cNvPicPr>
            <a:picLocks noChangeAspect="1"/>
          </p:cNvPicPr>
          <p:nvPr/>
        </p:nvPicPr>
        <p:blipFill>
          <a:blip r:embed="rId8"/>
          <a:stretch>
            <a:fillRect/>
          </a:stretch>
        </p:blipFill>
        <p:spPr>
          <a:xfrm>
            <a:off x="1466412" y="1754325"/>
            <a:ext cx="1489930" cy="744965"/>
          </a:xfrm>
          <a:prstGeom prst="rect">
            <a:avLst/>
          </a:prstGeom>
        </p:spPr>
      </p:pic>
      <p:pic>
        <p:nvPicPr>
          <p:cNvPr id="30" name="Picture 29">
            <a:extLst>
              <a:ext uri="{FF2B5EF4-FFF2-40B4-BE49-F238E27FC236}">
                <a16:creationId xmlns:a16="http://schemas.microsoft.com/office/drawing/2014/main" id="{6DC46C7E-1B98-4571-80DD-51D1A1A4DAD3}"/>
              </a:ext>
            </a:extLst>
          </p:cNvPr>
          <p:cNvPicPr>
            <a:picLocks noChangeAspect="1"/>
          </p:cNvPicPr>
          <p:nvPr/>
        </p:nvPicPr>
        <p:blipFill>
          <a:blip r:embed="rId9"/>
          <a:stretch>
            <a:fillRect/>
          </a:stretch>
        </p:blipFill>
        <p:spPr>
          <a:xfrm>
            <a:off x="1246190" y="2218332"/>
            <a:ext cx="1979433" cy="1320653"/>
          </a:xfrm>
          <a:prstGeom prst="rect">
            <a:avLst/>
          </a:prstGeom>
        </p:spPr>
      </p:pic>
      <p:pic>
        <p:nvPicPr>
          <p:cNvPr id="31" name="Picture 30">
            <a:extLst>
              <a:ext uri="{FF2B5EF4-FFF2-40B4-BE49-F238E27FC236}">
                <a16:creationId xmlns:a16="http://schemas.microsoft.com/office/drawing/2014/main" id="{384BCDC1-8DD9-4E75-9707-9B5BB53585BA}"/>
              </a:ext>
            </a:extLst>
          </p:cNvPr>
          <p:cNvPicPr>
            <a:picLocks noChangeAspect="1"/>
          </p:cNvPicPr>
          <p:nvPr/>
        </p:nvPicPr>
        <p:blipFill>
          <a:blip r:embed="rId10"/>
          <a:stretch>
            <a:fillRect/>
          </a:stretch>
        </p:blipFill>
        <p:spPr>
          <a:xfrm flipH="1">
            <a:off x="1547461" y="3378515"/>
            <a:ext cx="1374004" cy="843725"/>
          </a:xfrm>
          <a:prstGeom prst="rect">
            <a:avLst/>
          </a:prstGeom>
        </p:spPr>
      </p:pic>
      <p:pic>
        <p:nvPicPr>
          <p:cNvPr id="32" name="Picture 31">
            <a:extLst>
              <a:ext uri="{FF2B5EF4-FFF2-40B4-BE49-F238E27FC236}">
                <a16:creationId xmlns:a16="http://schemas.microsoft.com/office/drawing/2014/main" id="{67ABAAF6-7DDF-4DD3-B97F-759E84601CCB}"/>
              </a:ext>
            </a:extLst>
          </p:cNvPr>
          <p:cNvPicPr>
            <a:picLocks noChangeAspect="1"/>
          </p:cNvPicPr>
          <p:nvPr/>
        </p:nvPicPr>
        <p:blipFill>
          <a:blip r:embed="rId11"/>
          <a:stretch>
            <a:fillRect/>
          </a:stretch>
        </p:blipFill>
        <p:spPr>
          <a:xfrm flipH="1">
            <a:off x="1496480" y="921260"/>
            <a:ext cx="1427820" cy="713911"/>
          </a:xfrm>
          <a:prstGeom prst="rect">
            <a:avLst/>
          </a:prstGeom>
        </p:spPr>
      </p:pic>
      <p:pic>
        <p:nvPicPr>
          <p:cNvPr id="33" name="Picture 32">
            <a:extLst>
              <a:ext uri="{FF2B5EF4-FFF2-40B4-BE49-F238E27FC236}">
                <a16:creationId xmlns:a16="http://schemas.microsoft.com/office/drawing/2014/main" id="{12345D45-55AF-4279-B25B-9F034EB717EF}"/>
              </a:ext>
            </a:extLst>
          </p:cNvPr>
          <p:cNvPicPr>
            <a:picLocks noChangeAspect="1"/>
          </p:cNvPicPr>
          <p:nvPr/>
        </p:nvPicPr>
        <p:blipFill>
          <a:blip r:embed="rId6"/>
          <a:stretch>
            <a:fillRect/>
          </a:stretch>
        </p:blipFill>
        <p:spPr>
          <a:xfrm>
            <a:off x="1466412" y="192476"/>
            <a:ext cx="7208811" cy="798537"/>
          </a:xfrm>
          <a:prstGeom prst="rect">
            <a:avLst/>
          </a:prstGeom>
        </p:spPr>
      </p:pic>
      <p:pic>
        <p:nvPicPr>
          <p:cNvPr id="34" name="Google Shape;105;p16">
            <a:extLst>
              <a:ext uri="{FF2B5EF4-FFF2-40B4-BE49-F238E27FC236}">
                <a16:creationId xmlns:a16="http://schemas.microsoft.com/office/drawing/2014/main" id="{FB5F729A-4E0A-45AC-AC0A-7F986CC4319A}"/>
              </a:ext>
            </a:extLst>
          </p:cNvPr>
          <p:cNvPicPr preferRelativeResize="0"/>
          <p:nvPr/>
        </p:nvPicPr>
        <p:blipFill>
          <a:blip r:embed="rId12">
            <a:alphaModFix/>
          </a:blip>
          <a:stretch>
            <a:fillRect/>
          </a:stretch>
        </p:blipFill>
        <p:spPr>
          <a:xfrm flipH="1">
            <a:off x="1475716" y="0"/>
            <a:ext cx="1558975" cy="1146725"/>
          </a:xfrm>
          <a:prstGeom prst="rect">
            <a:avLst/>
          </a:prstGeom>
          <a:noFill/>
          <a:ln>
            <a:noFill/>
          </a:ln>
        </p:spPr>
      </p:pic>
      <p:pic>
        <p:nvPicPr>
          <p:cNvPr id="35" name="Picture 34">
            <a:extLst>
              <a:ext uri="{FF2B5EF4-FFF2-40B4-BE49-F238E27FC236}">
                <a16:creationId xmlns:a16="http://schemas.microsoft.com/office/drawing/2014/main" id="{8902DCE1-11FC-44F3-828F-EB03F3E1C454}"/>
              </a:ext>
            </a:extLst>
          </p:cNvPr>
          <p:cNvPicPr>
            <a:picLocks noChangeAspect="1"/>
          </p:cNvPicPr>
          <p:nvPr/>
        </p:nvPicPr>
        <p:blipFill>
          <a:blip r:embed="rId13"/>
          <a:stretch>
            <a:fillRect/>
          </a:stretch>
        </p:blipFill>
        <p:spPr>
          <a:xfrm>
            <a:off x="94266" y="676959"/>
            <a:ext cx="479106" cy="958212"/>
          </a:xfrm>
          <a:prstGeom prst="rect">
            <a:avLst/>
          </a:prstGeom>
        </p:spPr>
      </p:pic>
      <p:pic>
        <p:nvPicPr>
          <p:cNvPr id="36" name="Picture 35">
            <a:extLst>
              <a:ext uri="{FF2B5EF4-FFF2-40B4-BE49-F238E27FC236}">
                <a16:creationId xmlns:a16="http://schemas.microsoft.com/office/drawing/2014/main" id="{12B09DFC-39A8-4063-AFDE-439FF4C26BA3}"/>
              </a:ext>
            </a:extLst>
          </p:cNvPr>
          <p:cNvPicPr>
            <a:picLocks noChangeAspect="1"/>
          </p:cNvPicPr>
          <p:nvPr/>
        </p:nvPicPr>
        <p:blipFill>
          <a:blip r:embed="rId13"/>
          <a:stretch>
            <a:fillRect/>
          </a:stretch>
        </p:blipFill>
        <p:spPr>
          <a:xfrm>
            <a:off x="211448" y="3927865"/>
            <a:ext cx="479106" cy="958212"/>
          </a:xfrm>
          <a:prstGeom prst="rect">
            <a:avLst/>
          </a:prstGeom>
        </p:spPr>
      </p:pic>
      <p:pic>
        <p:nvPicPr>
          <p:cNvPr id="37" name="Picture 36">
            <a:extLst>
              <a:ext uri="{FF2B5EF4-FFF2-40B4-BE49-F238E27FC236}">
                <a16:creationId xmlns:a16="http://schemas.microsoft.com/office/drawing/2014/main" id="{07B383D6-C4B8-4ECC-BBBE-BE1BA729F1C1}"/>
              </a:ext>
            </a:extLst>
          </p:cNvPr>
          <p:cNvPicPr>
            <a:picLocks noChangeAspect="1"/>
          </p:cNvPicPr>
          <p:nvPr/>
        </p:nvPicPr>
        <p:blipFill>
          <a:blip r:embed="rId13"/>
          <a:stretch>
            <a:fillRect/>
          </a:stretch>
        </p:blipFill>
        <p:spPr>
          <a:xfrm>
            <a:off x="117818" y="2095703"/>
            <a:ext cx="479106" cy="958212"/>
          </a:xfrm>
          <a:prstGeom prst="rect">
            <a:avLst/>
          </a:prstGeom>
        </p:spPr>
      </p:pic>
      <p:sp>
        <p:nvSpPr>
          <p:cNvPr id="41" name="TextBox 40">
            <a:extLst>
              <a:ext uri="{FF2B5EF4-FFF2-40B4-BE49-F238E27FC236}">
                <a16:creationId xmlns:a16="http://schemas.microsoft.com/office/drawing/2014/main" id="{A0D2E58A-E432-405C-ACB1-E5A3D502CF98}"/>
              </a:ext>
            </a:extLst>
          </p:cNvPr>
          <p:cNvSpPr txBox="1"/>
          <p:nvPr/>
        </p:nvSpPr>
        <p:spPr>
          <a:xfrm>
            <a:off x="5291453" y="4824875"/>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42" name="Picture 41">
            <a:extLst>
              <a:ext uri="{FF2B5EF4-FFF2-40B4-BE49-F238E27FC236}">
                <a16:creationId xmlns:a16="http://schemas.microsoft.com/office/drawing/2014/main" id="{F84E481D-D2AB-4619-8AC9-FFA5ECBBE556}"/>
              </a:ext>
            </a:extLst>
          </p:cNvPr>
          <p:cNvPicPr>
            <a:picLocks noChangeAspect="1"/>
          </p:cNvPicPr>
          <p:nvPr/>
        </p:nvPicPr>
        <p:blipFill>
          <a:blip r:embed="rId14"/>
          <a:stretch>
            <a:fillRect/>
          </a:stretch>
        </p:blipFill>
        <p:spPr>
          <a:xfrm>
            <a:off x="8481475" y="4839757"/>
            <a:ext cx="451077" cy="23391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589"/>
        <p:cNvGrpSpPr/>
        <p:nvPr/>
      </p:nvGrpSpPr>
      <p:grpSpPr>
        <a:xfrm>
          <a:off x="0" y="0"/>
          <a:ext cx="0" cy="0"/>
          <a:chOff x="0" y="0"/>
          <a:chExt cx="0" cy="0"/>
        </a:xfrm>
      </p:grpSpPr>
      <p:sp>
        <p:nvSpPr>
          <p:cNvPr id="613" name="Google Shape;613;p50"/>
          <p:cNvSpPr txBox="1"/>
          <p:nvPr/>
        </p:nvSpPr>
        <p:spPr>
          <a:xfrm>
            <a:off x="-50551" y="-36925"/>
            <a:ext cx="2703695" cy="756000"/>
          </a:xfrm>
          <a:prstGeom prst="rect">
            <a:avLst/>
          </a:prstGeom>
          <a:noFill/>
          <a:ln>
            <a:noFill/>
          </a:ln>
        </p:spPr>
        <p:txBody>
          <a:bodyPr spcFirstLastPara="1" wrap="square" lIns="91425" tIns="91425" rIns="91425" bIns="91425" anchor="t" anchorCtr="0">
            <a:noAutofit/>
          </a:bodyPr>
          <a:lstStyle/>
          <a:p>
            <a:pPr lvl="0"/>
            <a:r>
              <a:rPr lang="en" sz="2000" dirty="0">
                <a:solidFill>
                  <a:schemeClr val="bg1"/>
                </a:solidFill>
              </a:rPr>
              <a:t>Family Member </a:t>
            </a:r>
            <a:r>
              <a:rPr lang="en-US" sz="2000" dirty="0">
                <a:solidFill>
                  <a:schemeClr val="bg1"/>
                </a:solidFill>
              </a:rPr>
              <a:t>Drug or Alcohol</a:t>
            </a:r>
            <a:r>
              <a:rPr lang="en" sz="2000" dirty="0">
                <a:solidFill>
                  <a:schemeClr val="bg1"/>
                </a:solidFill>
              </a:rPr>
              <a:t> Abuse</a:t>
            </a:r>
            <a:endParaRPr sz="2000" dirty="0">
              <a:solidFill>
                <a:schemeClr val="bg1"/>
              </a:solidFill>
            </a:endParaRPr>
          </a:p>
        </p:txBody>
      </p:sp>
      <p:sp>
        <p:nvSpPr>
          <p:cNvPr id="614" name="Google Shape;614;p50">
            <a:hlinkClick r:id="rId4" action="ppaction://hlinksldjump"/>
          </p:cNvPr>
          <p:cNvSpPr/>
          <p:nvPr/>
        </p:nvSpPr>
        <p:spPr>
          <a:xfrm>
            <a:off x="8430050" y="4767975"/>
            <a:ext cx="298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8" name="Picture 10" descr="Blackboard, School, Chalkboard, Education, Cha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ree, Winter, Grey, Perennial, Dried, No Leav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205" y="311880"/>
            <a:ext cx="3712899" cy="46091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451" y="3921860"/>
            <a:ext cx="514276" cy="5003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728" y="3354734"/>
            <a:ext cx="514276" cy="5003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728" y="3931150"/>
            <a:ext cx="514276" cy="5003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321" y="4470891"/>
            <a:ext cx="514276" cy="5003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75" y="4529198"/>
            <a:ext cx="514276" cy="5003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044" y="1829144"/>
            <a:ext cx="514276" cy="50037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4519" y="719075"/>
            <a:ext cx="514276" cy="50037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48163" y="3931150"/>
            <a:ext cx="536509" cy="52200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69612" y="3421907"/>
            <a:ext cx="536509" cy="52200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217898" y="3375524"/>
            <a:ext cx="536509" cy="52200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3478" y="4440393"/>
            <a:ext cx="536509" cy="52200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85124" y="385229"/>
            <a:ext cx="536509" cy="5220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26859" y="1387042"/>
            <a:ext cx="536509" cy="5220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Leaf, Blue Green, Stylized, Gradients, Eco, B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415689" y="999461"/>
            <a:ext cx="536509" cy="5220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C352ADB-8D86-4B62-9116-6B7E9A4FB711}"/>
              </a:ext>
            </a:extLst>
          </p:cNvPr>
          <p:cNvSpPr txBox="1"/>
          <p:nvPr/>
        </p:nvSpPr>
        <p:spPr>
          <a:xfrm>
            <a:off x="4493545" y="487267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24" name="Picture 23">
            <a:extLst>
              <a:ext uri="{FF2B5EF4-FFF2-40B4-BE49-F238E27FC236}">
                <a16:creationId xmlns:a16="http://schemas.microsoft.com/office/drawing/2014/main" id="{89AE2E43-6A0A-4CFD-9BF1-912D20A40F8A}"/>
              </a:ext>
            </a:extLst>
          </p:cNvPr>
          <p:cNvPicPr>
            <a:picLocks noChangeAspect="1"/>
          </p:cNvPicPr>
          <p:nvPr/>
        </p:nvPicPr>
        <p:blipFill>
          <a:blip r:embed="rId8"/>
          <a:stretch>
            <a:fillRect/>
          </a:stretch>
        </p:blipFill>
        <p:spPr>
          <a:xfrm>
            <a:off x="7677634" y="4882411"/>
            <a:ext cx="528810" cy="26130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619"/>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453484"/>
            <a:ext cx="2985457" cy="4314480"/>
          </a:xfrm>
          <a:prstGeom prst="rect">
            <a:avLst/>
          </a:prstGeom>
          <a:noFill/>
          <a:extLst>
            <a:ext uri="{909E8E84-426E-40DD-AFC4-6F175D3DCCD1}">
              <a14:hiddenFill xmlns:a14="http://schemas.microsoft.com/office/drawing/2010/main">
                <a:solidFill>
                  <a:srgbClr val="FFFFFF"/>
                </a:solidFill>
              </a14:hiddenFill>
            </a:ext>
          </a:extLst>
        </p:spPr>
      </p:pic>
      <p:pic>
        <p:nvPicPr>
          <p:cNvPr id="620" name="Google Shape;620;p51">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21" name="Google Shape;621;p51">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623" name="Google Shape;623;p51"/>
          <p:cNvSpPr txBox="1"/>
          <p:nvPr/>
        </p:nvSpPr>
        <p:spPr>
          <a:xfrm>
            <a:off x="410186" y="630591"/>
            <a:ext cx="2599500" cy="822600"/>
          </a:xfrm>
          <a:prstGeom prst="rect">
            <a:avLst/>
          </a:prstGeom>
          <a:noFill/>
          <a:ln>
            <a:noFill/>
          </a:ln>
        </p:spPr>
        <p:txBody>
          <a:bodyPr spcFirstLastPara="1" wrap="square" lIns="91425" tIns="91425" rIns="91425" bIns="91425" anchor="t" anchorCtr="0">
            <a:noAutofit/>
          </a:bodyPr>
          <a:lstStyle/>
          <a:p>
            <a:pPr lvl="0" algn="ctr">
              <a:buClr>
                <a:schemeClr val="dk1"/>
              </a:buClr>
              <a:buSzPts val="1100"/>
            </a:pPr>
            <a:r>
              <a:rPr lang="en" sz="2700" dirty="0">
                <a:solidFill>
                  <a:srgbClr val="93C47D"/>
                </a:solidFill>
              </a:rPr>
              <a:t>Family Member </a:t>
            </a:r>
            <a:r>
              <a:rPr lang="en-US" sz="2700" dirty="0">
                <a:solidFill>
                  <a:srgbClr val="93C47D"/>
                </a:solidFill>
              </a:rPr>
              <a:t>Drug or Alcohol</a:t>
            </a:r>
            <a:r>
              <a:rPr lang="en" sz="2700" dirty="0">
                <a:solidFill>
                  <a:srgbClr val="93C47D"/>
                </a:solidFill>
              </a:rPr>
              <a:t> Abuse</a:t>
            </a:r>
            <a:endParaRPr sz="3700" dirty="0">
              <a:solidFill>
                <a:srgbClr val="93C47D"/>
              </a:solidFill>
            </a:endParaRPr>
          </a:p>
        </p:txBody>
      </p:sp>
      <p:sp>
        <p:nvSpPr>
          <p:cNvPr id="624" name="Google Shape;624;p51">
            <a:hlinkClick r:id="" action="ppaction://noaction"/>
          </p:cNvPr>
          <p:cNvSpPr txBox="1"/>
          <p:nvPr/>
        </p:nvSpPr>
        <p:spPr>
          <a:xfrm>
            <a:off x="480449" y="1666125"/>
            <a:ext cx="2430000" cy="134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C</a:t>
            </a:r>
            <a:r>
              <a:rPr lang="en-US" sz="3100" dirty="0" err="1">
                <a:solidFill>
                  <a:srgbClr val="FFFFFF"/>
                </a:solidFill>
              </a:rPr>
              <a:t>ombined</a:t>
            </a:r>
            <a:r>
              <a:rPr lang="en" sz="3100" dirty="0">
                <a:solidFill>
                  <a:srgbClr val="FFFFFF"/>
                </a:solidFill>
              </a:rPr>
              <a:t> Group</a:t>
            </a:r>
            <a:endParaRPr sz="3100" dirty="0">
              <a:solidFill>
                <a:srgbClr val="FFFFFF"/>
              </a:solidFill>
            </a:endParaRPr>
          </a:p>
        </p:txBody>
      </p:sp>
      <p:sp>
        <p:nvSpPr>
          <p:cNvPr id="625" name="Google Shape;625;p51"/>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US" sz="1800" dirty="0"/>
              <a:t>Alcohol and drug abuse affects many families.                     1 in </a:t>
            </a:r>
            <a:r>
              <a:rPr lang="en-US" sz="1800" i="1" u="sng" dirty="0"/>
              <a:t>how many</a:t>
            </a:r>
            <a:r>
              <a:rPr lang="en-US" sz="1800" dirty="0"/>
              <a:t> families have a family member who has struggled with alcohol or drugs? </a:t>
            </a:r>
            <a:br>
              <a:rPr lang="en-US" sz="1800" dirty="0"/>
            </a:br>
            <a:br>
              <a:rPr lang="en-US" sz="1900" dirty="0"/>
            </a:br>
            <a:br>
              <a:rPr lang="en-US" sz="1900" dirty="0"/>
            </a:br>
            <a:br>
              <a:rPr lang="en-US" sz="800" dirty="0"/>
            </a:br>
            <a:br>
              <a:rPr lang="en-US" sz="800" dirty="0"/>
            </a:br>
            <a:br>
              <a:rPr lang="en-US" sz="800" dirty="0"/>
            </a:br>
            <a:r>
              <a:rPr lang="en-US" sz="1600" dirty="0"/>
              <a:t>Treatment can help family members recover                   from alcohol or drug abuse!</a:t>
            </a:r>
            <a:endParaRPr sz="1900" dirty="0"/>
          </a:p>
        </p:txBody>
      </p:sp>
      <p:pic>
        <p:nvPicPr>
          <p:cNvPr id="626" name="Google Shape;626;p51"/>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627" name="Google Shape;627;p51"/>
          <p:cNvPicPr preferRelativeResize="0"/>
          <p:nvPr/>
        </p:nvPicPr>
        <p:blipFill>
          <a:blip r:embed="rId9">
            <a:alphaModFix/>
          </a:blip>
          <a:stretch>
            <a:fillRect/>
          </a:stretch>
        </p:blipFill>
        <p:spPr>
          <a:xfrm>
            <a:off x="6611576" y="3225500"/>
            <a:ext cx="1771351" cy="1711125"/>
          </a:xfrm>
          <a:prstGeom prst="rect">
            <a:avLst/>
          </a:prstGeom>
          <a:noFill/>
          <a:ln>
            <a:noFill/>
          </a:ln>
        </p:spPr>
      </p:pic>
      <p:pic>
        <p:nvPicPr>
          <p:cNvPr id="2" name="Picture 1">
            <a:extLst>
              <a:ext uri="{FF2B5EF4-FFF2-40B4-BE49-F238E27FC236}">
                <a16:creationId xmlns:a16="http://schemas.microsoft.com/office/drawing/2014/main" id="{B711518A-FD0E-4771-BEC3-53C1746EA4AC}"/>
              </a:ext>
            </a:extLst>
          </p:cNvPr>
          <p:cNvPicPr>
            <a:picLocks noChangeAspect="1"/>
          </p:cNvPicPr>
          <p:nvPr/>
        </p:nvPicPr>
        <p:blipFill>
          <a:blip r:embed="rId10">
            <a:duotone>
              <a:schemeClr val="accent5">
                <a:shade val="45000"/>
                <a:satMod val="135000"/>
              </a:schemeClr>
              <a:prstClr val="white"/>
            </a:duotone>
          </a:blip>
          <a:stretch>
            <a:fillRect/>
          </a:stretch>
        </p:blipFill>
        <p:spPr>
          <a:xfrm>
            <a:off x="5379609" y="1503758"/>
            <a:ext cx="1745508" cy="794467"/>
          </a:xfrm>
          <a:prstGeom prst="rect">
            <a:avLst/>
          </a:prstGeom>
          <a:ln>
            <a:noFill/>
          </a:ln>
          <a:effectLst>
            <a:outerShdw blurRad="292100" dist="139700" dir="2700000" algn="tl" rotWithShape="0">
              <a:srgbClr val="333333">
                <a:alpha val="65000"/>
              </a:srgbClr>
            </a:outerShdw>
          </a:effectLst>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48D58D2-14AE-4FA4-955E-41F0916E468F}"/>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2385E2E0-6731-4F8C-9E0E-7FA410811614}"/>
              </a:ext>
            </a:extLst>
          </p:cNvPr>
          <p:cNvPicPr>
            <a:picLocks noChangeAspect="1"/>
          </p:cNvPicPr>
          <p:nvPr/>
        </p:nvPicPr>
        <p:blipFill>
          <a:blip r:embed="rId11"/>
          <a:stretch>
            <a:fillRect/>
          </a:stretch>
        </p:blipFill>
        <p:spPr>
          <a:xfrm>
            <a:off x="8322450" y="4910932"/>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D1297BB2-543F-48DE-B035-E0AEB774C786}"/>
              </a:ext>
            </a:extLst>
          </p:cNvPr>
          <p:cNvPicPr>
            <a:picLocks noChangeAspect="1"/>
          </p:cNvPicPr>
          <p:nvPr/>
        </p:nvPicPr>
        <p:blipFill>
          <a:blip r:embed="rId12"/>
          <a:stretch>
            <a:fillRect/>
          </a:stretch>
        </p:blipFill>
        <p:spPr>
          <a:xfrm flipH="1">
            <a:off x="59086" y="4221411"/>
            <a:ext cx="319275" cy="51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500"/>
                                        <p:tgtEl>
                                          <p:spTgt spid="6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632"/>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633" name="Google Shape;633;p52">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34" name="Google Shape;634;p52">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635" name="Google Shape;635;p52">
            <a:hlinkClick r:id="rId9" action="ppaction://hlinksldjump"/>
          </p:cNvPr>
          <p:cNvSpPr txBox="1"/>
          <p:nvPr/>
        </p:nvSpPr>
        <p:spPr>
          <a:xfrm>
            <a:off x="3443525"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Youth Group</a:t>
            </a:r>
            <a:endParaRPr sz="2900">
              <a:solidFill>
                <a:srgbClr val="FFFFFF"/>
              </a:solidFill>
            </a:endParaRPr>
          </a:p>
        </p:txBody>
      </p:sp>
      <p:sp>
        <p:nvSpPr>
          <p:cNvPr id="636" name="Google Shape;636;p52">
            <a:hlinkClick r:id="rId10" action="ppaction://hlinksldjump"/>
          </p:cNvPr>
          <p:cNvSpPr txBox="1"/>
          <p:nvPr/>
        </p:nvSpPr>
        <p:spPr>
          <a:xfrm>
            <a:off x="7148906" y="435900"/>
            <a:ext cx="18828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Combined Group </a:t>
            </a:r>
            <a:endParaRPr sz="2900">
              <a:solidFill>
                <a:srgbClr val="FFFFFF"/>
              </a:solidFill>
            </a:endParaRPr>
          </a:p>
        </p:txBody>
      </p:sp>
      <p:sp>
        <p:nvSpPr>
          <p:cNvPr id="637" name="Google Shape;637;p52">
            <a:hlinkClick r:id="rId11" action="ppaction://hlinksldjump"/>
          </p:cNvPr>
          <p:cNvSpPr txBox="1"/>
          <p:nvPr/>
        </p:nvSpPr>
        <p:spPr>
          <a:xfrm>
            <a:off x="5296209" y="435900"/>
            <a:ext cx="1604400" cy="2342700"/>
          </a:xfrm>
          <a:prstGeom prst="rect">
            <a:avLst/>
          </a:prstGeom>
          <a:solidFill>
            <a:srgbClr val="93C47D"/>
          </a:solidFill>
          <a:ln w="38100" cap="flat" cmpd="thickThin">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rPr>
              <a:t>Our Group</a:t>
            </a:r>
            <a:endParaRPr sz="2900">
              <a:solidFill>
                <a:srgbClr val="FFFFFF"/>
              </a:solidFill>
            </a:endParaRPr>
          </a:p>
        </p:txBody>
      </p:sp>
      <p:sp>
        <p:nvSpPr>
          <p:cNvPr id="639" name="Google Shape;639;p52"/>
          <p:cNvSpPr txBox="1"/>
          <p:nvPr/>
        </p:nvSpPr>
        <p:spPr>
          <a:xfrm>
            <a:off x="395700" y="1013475"/>
            <a:ext cx="2599500" cy="146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300">
                <a:solidFill>
                  <a:srgbClr val="FFFFFF"/>
                </a:solidFill>
              </a:rPr>
              <a:t>Other Trauma Types</a:t>
            </a:r>
            <a:endParaRPr sz="4300">
              <a:solidFill>
                <a:srgbClr val="FFFFFF"/>
              </a:solidFill>
            </a:endParaRPr>
          </a:p>
        </p:txBody>
      </p:sp>
      <p:pic>
        <p:nvPicPr>
          <p:cNvPr id="640" name="Google Shape;640;p52"/>
          <p:cNvPicPr preferRelativeResize="0"/>
          <p:nvPr/>
        </p:nvPicPr>
        <p:blipFill>
          <a:blip r:embed="rId12">
            <a:alphaModFix/>
          </a:blip>
          <a:stretch>
            <a:fillRect/>
          </a:stretch>
        </p:blipFill>
        <p:spPr>
          <a:xfrm>
            <a:off x="4328251" y="3083825"/>
            <a:ext cx="1771351" cy="1711125"/>
          </a:xfrm>
          <a:prstGeom prst="rect">
            <a:avLst/>
          </a:prstGeom>
          <a:noFill/>
          <a:ln>
            <a:noFill/>
          </a:ln>
        </p:spPr>
      </p:pic>
      <p:pic>
        <p:nvPicPr>
          <p:cNvPr id="641" name="Google Shape;641;p52"/>
          <p:cNvPicPr preferRelativeResize="0"/>
          <p:nvPr/>
        </p:nvPicPr>
        <p:blipFill>
          <a:blip r:embed="rId12">
            <a:alphaModFix/>
          </a:blip>
          <a:stretch>
            <a:fillRect/>
          </a:stretch>
        </p:blipFill>
        <p:spPr>
          <a:xfrm>
            <a:off x="6496626" y="3083825"/>
            <a:ext cx="1771351" cy="1711125"/>
          </a:xfrm>
          <a:prstGeom prst="rect">
            <a:avLst/>
          </a:prstGeom>
          <a:noFill/>
          <a:ln>
            <a:noFill/>
          </a:ln>
        </p:spPr>
      </p:pic>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C14A2C6-8929-4E88-8B54-802C97A329CF}"/>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985BE32A-A42F-4C6F-8AFB-F5BE557D9AE9}"/>
              </a:ext>
            </a:extLst>
          </p:cNvPr>
          <p:cNvPicPr>
            <a:picLocks noChangeAspect="1"/>
          </p:cNvPicPr>
          <p:nvPr/>
        </p:nvPicPr>
        <p:blipFill>
          <a:blip r:embed="rId13"/>
          <a:stretch>
            <a:fillRect/>
          </a:stretch>
        </p:blipFill>
        <p:spPr>
          <a:xfrm>
            <a:off x="8322450" y="4910932"/>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7CD3F902-596D-4307-BA09-043D2410A9AE}"/>
              </a:ext>
            </a:extLst>
          </p:cNvPr>
          <p:cNvPicPr>
            <a:picLocks noChangeAspect="1"/>
          </p:cNvPicPr>
          <p:nvPr/>
        </p:nvPicPr>
        <p:blipFill>
          <a:blip r:embed="rId14"/>
          <a:stretch>
            <a:fillRect/>
          </a:stretch>
        </p:blipFill>
        <p:spPr>
          <a:xfrm flipH="1">
            <a:off x="59086" y="4221411"/>
            <a:ext cx="319275" cy="51730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646"/>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323902"/>
            <a:ext cx="2985457" cy="4444062"/>
          </a:xfrm>
          <a:prstGeom prst="rect">
            <a:avLst/>
          </a:prstGeom>
          <a:noFill/>
          <a:extLst>
            <a:ext uri="{909E8E84-426E-40DD-AFC4-6F175D3DCCD1}">
              <a14:hiddenFill xmlns:a14="http://schemas.microsoft.com/office/drawing/2010/main">
                <a:solidFill>
                  <a:srgbClr val="FFFFFF"/>
                </a:solidFill>
              </a14:hiddenFill>
            </a:ext>
          </a:extLst>
        </p:spPr>
      </p:pic>
      <p:pic>
        <p:nvPicPr>
          <p:cNvPr id="647" name="Google Shape;647;p53">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48" name="Google Shape;648;p53">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650" name="Google Shape;650;p53">
            <a:hlinkClick r:id="" action="ppaction://noaction"/>
          </p:cNvPr>
          <p:cNvSpPr txBox="1"/>
          <p:nvPr/>
        </p:nvSpPr>
        <p:spPr>
          <a:xfrm>
            <a:off x="480449" y="1805732"/>
            <a:ext cx="2430000" cy="124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Youth </a:t>
            </a:r>
            <a:endParaRPr sz="3100" dirty="0">
              <a:solidFill>
                <a:srgbClr val="FFFFFF"/>
              </a:solidFill>
            </a:endParaRPr>
          </a:p>
          <a:p>
            <a:pPr marL="0" lvl="0" indent="0" algn="ctr" rtl="0">
              <a:spcBef>
                <a:spcPts val="0"/>
              </a:spcBef>
              <a:spcAft>
                <a:spcPts val="0"/>
              </a:spcAft>
              <a:buNone/>
            </a:pPr>
            <a:r>
              <a:rPr lang="en" sz="3100" dirty="0">
                <a:solidFill>
                  <a:srgbClr val="FFFFFF"/>
                </a:solidFill>
              </a:rPr>
              <a:t>Group</a:t>
            </a:r>
            <a:endParaRPr sz="3100" dirty="0">
              <a:solidFill>
                <a:srgbClr val="FFFFFF"/>
              </a:solidFill>
            </a:endParaRPr>
          </a:p>
        </p:txBody>
      </p:sp>
      <p:sp>
        <p:nvSpPr>
          <p:cNvPr id="651" name="Google Shape;651;p53"/>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69850" lvl="0" algn="l" rtl="0">
              <a:spcBef>
                <a:spcPts val="0"/>
              </a:spcBef>
              <a:spcAft>
                <a:spcPts val="0"/>
              </a:spcAft>
              <a:buSzPts val="2500"/>
            </a:pPr>
            <a:r>
              <a:rPr lang="en" sz="2400" dirty="0"/>
              <a:t>- Scary weather events</a:t>
            </a:r>
            <a:br>
              <a:rPr lang="en" sz="2400" dirty="0"/>
            </a:br>
            <a:r>
              <a:rPr lang="en" sz="2400" dirty="0"/>
              <a:t>- Scary medical care</a:t>
            </a:r>
            <a:br>
              <a:rPr lang="en" sz="2400" dirty="0"/>
            </a:br>
            <a:r>
              <a:rPr lang="en" sz="2400" dirty="0"/>
              <a:t>- Seeing scary events at school, around others or in the communit</a:t>
            </a:r>
            <a:r>
              <a:rPr lang="en-US" sz="2400" dirty="0"/>
              <a:t>y</a:t>
            </a:r>
            <a:br>
              <a:rPr lang="en-US" sz="2400" dirty="0"/>
            </a:br>
            <a:r>
              <a:rPr lang="en-US" sz="2400" dirty="0"/>
              <a:t>- </a:t>
            </a:r>
            <a:r>
              <a:rPr lang="en" sz="2400" dirty="0"/>
              <a:t>Bullying</a:t>
            </a:r>
            <a:br>
              <a:rPr lang="en" sz="2400" dirty="0"/>
            </a:br>
            <a:r>
              <a:rPr lang="en" sz="2400" dirty="0"/>
              <a:t>- Other types of scary experiences</a:t>
            </a:r>
            <a:endParaRPr sz="2400" dirty="0"/>
          </a:p>
        </p:txBody>
      </p:sp>
      <p:pic>
        <p:nvPicPr>
          <p:cNvPr id="652" name="Google Shape;652;p53"/>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653" name="Google Shape;653;p53"/>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654" name="Google Shape;654;p53"/>
          <p:cNvSpPr txBox="1"/>
          <p:nvPr/>
        </p:nvSpPr>
        <p:spPr>
          <a:xfrm>
            <a:off x="395699" y="474286"/>
            <a:ext cx="2599500" cy="8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100" dirty="0">
                <a:solidFill>
                  <a:srgbClr val="93C47D"/>
                </a:solidFill>
              </a:rPr>
              <a:t>Other Trauma Types</a:t>
            </a:r>
            <a:endParaRPr sz="3100" dirty="0">
              <a:solidFill>
                <a:srgbClr val="93C47D"/>
              </a:solidFill>
            </a:endParaRPr>
          </a:p>
        </p:txBody>
      </p:sp>
      <p:sp>
        <p:nvSpPr>
          <p:cNvPr id="655" name="Google Shape;655;p53">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25C5342-FA4D-4194-A7F3-9B114893849F}"/>
              </a:ext>
            </a:extLst>
          </p:cNvPr>
          <p:cNvSpPr txBox="1"/>
          <p:nvPr/>
        </p:nvSpPr>
        <p:spPr>
          <a:xfrm>
            <a:off x="4839451" y="4905544"/>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B566242A-FD9F-49DD-A195-8D48A953B3AC}"/>
              </a:ext>
            </a:extLst>
          </p:cNvPr>
          <p:cNvPicPr>
            <a:picLocks noChangeAspect="1"/>
          </p:cNvPicPr>
          <p:nvPr/>
        </p:nvPicPr>
        <p:blipFill>
          <a:blip r:embed="rId11"/>
          <a:stretch>
            <a:fillRect/>
          </a:stretch>
        </p:blipFill>
        <p:spPr>
          <a:xfrm>
            <a:off x="8029473" y="4920426"/>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73F5BEA5-A4B9-4D46-B924-FDEFF53FFB08}"/>
              </a:ext>
            </a:extLst>
          </p:cNvPr>
          <p:cNvPicPr>
            <a:picLocks noChangeAspect="1"/>
          </p:cNvPicPr>
          <p:nvPr/>
        </p:nvPicPr>
        <p:blipFill>
          <a:blip r:embed="rId12"/>
          <a:stretch>
            <a:fillRect/>
          </a:stretch>
        </p:blipFill>
        <p:spPr>
          <a:xfrm flipH="1">
            <a:off x="59086" y="4221411"/>
            <a:ext cx="319275" cy="517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1"/>
                                        </p:tgtEl>
                                        <p:attrNameLst>
                                          <p:attrName>style.visibility</p:attrName>
                                        </p:attrNameLst>
                                      </p:cBhvr>
                                      <p:to>
                                        <p:strVal val="visible"/>
                                      </p:to>
                                    </p:set>
                                    <p:animEffect transition="in" filter="fade">
                                      <p:cBhvr>
                                        <p:cTn id="7" dur="1000"/>
                                        <p:tgtEl>
                                          <p:spTgt spid="651"/>
                                        </p:tgtEl>
                                      </p:cBhvr>
                                    </p:animEffect>
                                    <p:anim calcmode="lin" valueType="num">
                                      <p:cBhvr>
                                        <p:cTn id="8" dur="1000" fill="hold"/>
                                        <p:tgtEl>
                                          <p:spTgt spid="651"/>
                                        </p:tgtEl>
                                        <p:attrNameLst>
                                          <p:attrName>ppt_x</p:attrName>
                                        </p:attrNameLst>
                                      </p:cBhvr>
                                      <p:tavLst>
                                        <p:tav tm="0">
                                          <p:val>
                                            <p:strVal val="#ppt_x"/>
                                          </p:val>
                                        </p:tav>
                                        <p:tav tm="100000">
                                          <p:val>
                                            <p:strVal val="#ppt_x"/>
                                          </p:val>
                                        </p:tav>
                                      </p:tavLst>
                                    </p:anim>
                                    <p:anim calcmode="lin" valueType="num">
                                      <p:cBhvr>
                                        <p:cTn id="9" dur="1000" fill="hold"/>
                                        <p:tgtEl>
                                          <p:spTgt spid="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807"/>
        <p:cNvGrpSpPr/>
        <p:nvPr/>
      </p:nvGrpSpPr>
      <p:grpSpPr>
        <a:xfrm>
          <a:off x="0" y="0"/>
          <a:ext cx="0" cy="0"/>
          <a:chOff x="0" y="0"/>
          <a:chExt cx="0" cy="0"/>
        </a:xfrm>
      </p:grpSpPr>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808" name="Google Shape;808;p65">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809" name="Google Shape;809;p65">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811" name="Google Shape;811;p65"/>
          <p:cNvSpPr txBox="1">
            <a:spLocks noGrp="1"/>
          </p:cNvSpPr>
          <p:nvPr>
            <p:ph type="title" idx="4294967295"/>
          </p:nvPr>
        </p:nvSpPr>
        <p:spPr>
          <a:xfrm>
            <a:off x="3482110" y="91451"/>
            <a:ext cx="5332200" cy="816275"/>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900" dirty="0"/>
              <a:t>What are some ways someone                             might be bullied?</a:t>
            </a:r>
            <a:endParaRPr sz="1050" dirty="0"/>
          </a:p>
          <a:p>
            <a:pPr marL="0" lvl="0" indent="0" algn="ctr" rtl="0">
              <a:spcAft>
                <a:spcPts val="0"/>
              </a:spcAft>
              <a:buNone/>
            </a:pPr>
            <a:endParaRPr sz="100" dirty="0"/>
          </a:p>
        </p:txBody>
      </p:sp>
      <p:pic>
        <p:nvPicPr>
          <p:cNvPr id="812" name="Google Shape;812;p65"/>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813" name="Google Shape;813;p65"/>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814" name="Google Shape;814;p65"/>
          <p:cNvSpPr txBox="1"/>
          <p:nvPr/>
        </p:nvSpPr>
        <p:spPr>
          <a:xfrm>
            <a:off x="395700" y="1841625"/>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Bullying</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815" name="Google Shape;815;p65">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1" name="Google Shape;811;p65">
            <a:extLst>
              <a:ext uri="{FF2B5EF4-FFF2-40B4-BE49-F238E27FC236}">
                <a16:creationId xmlns:a16="http://schemas.microsoft.com/office/drawing/2014/main" id="{1F861E49-3B4E-40D9-97B6-B2D65339D23C}"/>
              </a:ext>
            </a:extLst>
          </p:cNvPr>
          <p:cNvSpPr txBox="1">
            <a:spLocks/>
          </p:cNvSpPr>
          <p:nvPr/>
        </p:nvSpPr>
        <p:spPr>
          <a:xfrm>
            <a:off x="3482110" y="1110877"/>
            <a:ext cx="5332200" cy="199848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sz="100" dirty="0"/>
          </a:p>
          <a:p>
            <a:pPr marL="457200" indent="-349250">
              <a:lnSpc>
                <a:spcPct val="115000"/>
              </a:lnSpc>
              <a:spcBef>
                <a:spcPts val="1200"/>
              </a:spcBef>
              <a:buSzPts val="1900"/>
              <a:buFont typeface="Arial"/>
              <a:buChar char="●"/>
            </a:pPr>
            <a:r>
              <a:rPr lang="en-US" sz="1900" dirty="0"/>
              <a:t>Hurtful teasing</a:t>
            </a:r>
          </a:p>
          <a:p>
            <a:pPr marL="457200" indent="-349250">
              <a:lnSpc>
                <a:spcPct val="115000"/>
              </a:lnSpc>
              <a:buSzPts val="1900"/>
              <a:buFont typeface="Arial"/>
              <a:buChar char="●"/>
            </a:pPr>
            <a:r>
              <a:rPr lang="en-US" sz="1900" dirty="0"/>
              <a:t>Name calling</a:t>
            </a:r>
          </a:p>
          <a:p>
            <a:pPr marL="457200" indent="-349250">
              <a:lnSpc>
                <a:spcPct val="115000"/>
              </a:lnSpc>
              <a:buSzPts val="1900"/>
              <a:buFont typeface="Arial"/>
              <a:buChar char="●"/>
            </a:pPr>
            <a:r>
              <a:rPr lang="en-US" sz="1900" dirty="0"/>
              <a:t>Physically threatening or hurting</a:t>
            </a:r>
          </a:p>
          <a:p>
            <a:pPr marL="457200" indent="-349250">
              <a:lnSpc>
                <a:spcPct val="115000"/>
              </a:lnSpc>
              <a:buSzPts val="1900"/>
              <a:buFont typeface="Arial"/>
              <a:buChar char="●"/>
            </a:pPr>
            <a:r>
              <a:rPr lang="en-US" sz="1900" dirty="0"/>
              <a:t>Peer pressuring the youth to do something they don’t want to do</a:t>
            </a:r>
          </a:p>
        </p:txBody>
      </p:sp>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AB718E-D2E7-4299-8AF8-CF442E9D0624}"/>
              </a:ext>
            </a:extLst>
          </p:cNvPr>
          <p:cNvSpPr txBox="1"/>
          <p:nvPr/>
        </p:nvSpPr>
        <p:spPr>
          <a:xfrm>
            <a:off x="4839451" y="4891063"/>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AB1C8690-893C-489F-9687-F43DB8234453}"/>
              </a:ext>
            </a:extLst>
          </p:cNvPr>
          <p:cNvPicPr>
            <a:picLocks noChangeAspect="1"/>
          </p:cNvPicPr>
          <p:nvPr/>
        </p:nvPicPr>
        <p:blipFill>
          <a:blip r:embed="rId11"/>
          <a:stretch>
            <a:fillRect/>
          </a:stretch>
        </p:blipFill>
        <p:spPr>
          <a:xfrm>
            <a:off x="8029473" y="4905945"/>
            <a:ext cx="451077" cy="233910"/>
          </a:xfrm>
          <a:prstGeom prst="rect">
            <a:avLst/>
          </a:prstGeom>
        </p:spPr>
      </p:pic>
      <p:pic>
        <p:nvPicPr>
          <p:cNvPr id="16" name="Picture 15">
            <a:hlinkClick r:id="rId7" action="ppaction://hlinksldjump"/>
            <a:extLst>
              <a:ext uri="{FF2B5EF4-FFF2-40B4-BE49-F238E27FC236}">
                <a16:creationId xmlns:a16="http://schemas.microsoft.com/office/drawing/2014/main" id="{562CE4C2-2824-4E08-A4BF-56B8AD4D1156}"/>
              </a:ext>
            </a:extLst>
          </p:cNvPr>
          <p:cNvPicPr>
            <a:picLocks noChangeAspect="1"/>
          </p:cNvPicPr>
          <p:nvPr/>
        </p:nvPicPr>
        <p:blipFill>
          <a:blip r:embed="rId12"/>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28250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1"/>
                                        </p:tgtEl>
                                        <p:attrNameLst>
                                          <p:attrName>style.visibility</p:attrName>
                                        </p:attrNameLst>
                                      </p:cBhvr>
                                      <p:to>
                                        <p:strVal val="visible"/>
                                      </p:to>
                                    </p:set>
                                    <p:animEffect transition="in" filter="fade">
                                      <p:cBhvr>
                                        <p:cTn id="7" dur="500"/>
                                        <p:tgtEl>
                                          <p:spTgt spid="8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793"/>
        <p:cNvGrpSpPr/>
        <p:nvPr/>
      </p:nvGrpSpPr>
      <p:grpSpPr>
        <a:xfrm>
          <a:off x="0" y="0"/>
          <a:ext cx="0" cy="0"/>
          <a:chOff x="0" y="0"/>
          <a:chExt cx="0" cy="0"/>
        </a:xfrm>
      </p:grpSpPr>
      <p:pic>
        <p:nvPicPr>
          <p:cNvPr id="13"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1" y="839890"/>
            <a:ext cx="2985457" cy="3928073"/>
          </a:xfrm>
          <a:prstGeom prst="rect">
            <a:avLst/>
          </a:prstGeom>
          <a:noFill/>
          <a:extLst>
            <a:ext uri="{909E8E84-426E-40DD-AFC4-6F175D3DCCD1}">
              <a14:hiddenFill xmlns:a14="http://schemas.microsoft.com/office/drawing/2010/main">
                <a:solidFill>
                  <a:srgbClr val="FFFFFF"/>
                </a:solidFill>
              </a14:hiddenFill>
            </a:ext>
          </a:extLst>
        </p:spPr>
      </p:pic>
      <p:pic>
        <p:nvPicPr>
          <p:cNvPr id="794" name="Google Shape;794;p64">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795" name="Google Shape;795;p64">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797" name="Google Shape;797;p64"/>
          <p:cNvSpPr txBox="1">
            <a:spLocks noGrp="1"/>
          </p:cNvSpPr>
          <p:nvPr>
            <p:ph type="title" idx="4294967295"/>
          </p:nvPr>
        </p:nvSpPr>
        <p:spPr>
          <a:xfrm>
            <a:off x="3416100" y="161951"/>
            <a:ext cx="5332200" cy="848181"/>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Aft>
                <a:spcPts val="0"/>
              </a:spcAft>
              <a:buNone/>
            </a:pPr>
            <a:r>
              <a:rPr lang="en" sz="1900" dirty="0"/>
              <a:t>What is cyberbullying?</a:t>
            </a:r>
            <a:endParaRPr sz="100" dirty="0"/>
          </a:p>
          <a:p>
            <a:pPr marL="457200" lvl="0" indent="0" algn="ctr" rtl="0">
              <a:lnSpc>
                <a:spcPct val="115000"/>
              </a:lnSpc>
              <a:spcAft>
                <a:spcPts val="0"/>
              </a:spcAft>
              <a:buNone/>
            </a:pPr>
            <a:endParaRPr sz="100" dirty="0"/>
          </a:p>
          <a:p>
            <a:pPr marL="0" lvl="0" indent="0" algn="ctr" rtl="0">
              <a:lnSpc>
                <a:spcPct val="115000"/>
              </a:lnSpc>
              <a:spcAft>
                <a:spcPts val="0"/>
              </a:spcAft>
              <a:buNone/>
            </a:pPr>
            <a:r>
              <a:rPr lang="en" sz="1900" dirty="0"/>
              <a:t>How many youth experience cyberbullying?</a:t>
            </a:r>
            <a:endParaRPr sz="1900" dirty="0"/>
          </a:p>
        </p:txBody>
      </p:sp>
      <p:pic>
        <p:nvPicPr>
          <p:cNvPr id="798" name="Google Shape;798;p64"/>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799" name="Google Shape;799;p64"/>
          <p:cNvPicPr preferRelativeResize="0"/>
          <p:nvPr/>
        </p:nvPicPr>
        <p:blipFill>
          <a:blip r:embed="rId9">
            <a:alphaModFix/>
          </a:blip>
          <a:stretch>
            <a:fillRect/>
          </a:stretch>
        </p:blipFill>
        <p:spPr>
          <a:xfrm>
            <a:off x="6611576" y="3225500"/>
            <a:ext cx="1771351" cy="1711125"/>
          </a:xfrm>
          <a:prstGeom prst="rect">
            <a:avLst/>
          </a:prstGeom>
          <a:noFill/>
          <a:ln>
            <a:noFill/>
          </a:ln>
        </p:spPr>
      </p:pic>
      <p:sp>
        <p:nvSpPr>
          <p:cNvPr id="800" name="Google Shape;800;p64"/>
          <p:cNvSpPr txBox="1"/>
          <p:nvPr/>
        </p:nvSpPr>
        <p:spPr>
          <a:xfrm>
            <a:off x="395700" y="1841625"/>
            <a:ext cx="2599500" cy="88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700" b="0" i="0" u="none" strike="noStrike" kern="0" cap="none" spc="0" normalizeH="0" baseline="0" noProof="0">
                <a:ln>
                  <a:noFill/>
                </a:ln>
                <a:solidFill>
                  <a:srgbClr val="93C47D"/>
                </a:solidFill>
                <a:effectLst/>
                <a:uLnTx/>
                <a:uFillTx/>
                <a:latin typeface="Arial"/>
                <a:cs typeface="Arial"/>
                <a:sym typeface="Arial"/>
              </a:rPr>
              <a:t>Bullying</a:t>
            </a:r>
            <a:endParaRPr kumimoji="0" sz="3700" b="0" i="0" u="none" strike="noStrike" kern="0" cap="none" spc="0" normalizeH="0" baseline="0" noProof="0">
              <a:ln>
                <a:noFill/>
              </a:ln>
              <a:solidFill>
                <a:srgbClr val="93C47D"/>
              </a:solidFill>
              <a:effectLst/>
              <a:uLnTx/>
              <a:uFillTx/>
              <a:latin typeface="Arial"/>
              <a:cs typeface="Arial"/>
              <a:sym typeface="Arial"/>
            </a:endParaRPr>
          </a:p>
        </p:txBody>
      </p:sp>
      <p:sp>
        <p:nvSpPr>
          <p:cNvPr id="801" name="Google Shape;801;p64">
            <a:hlinkClick r:id="rId10" action="ppaction://hlinksldjump"/>
          </p:cNvPr>
          <p:cNvSpPr/>
          <p:nvPr/>
        </p:nvSpPr>
        <p:spPr>
          <a:xfrm>
            <a:off x="8480550" y="4767963"/>
            <a:ext cx="226800" cy="2616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2" name="Google Shape;797;p64">
            <a:extLst>
              <a:ext uri="{FF2B5EF4-FFF2-40B4-BE49-F238E27FC236}">
                <a16:creationId xmlns:a16="http://schemas.microsoft.com/office/drawing/2014/main" id="{39E27CEF-3AF1-47B6-B7CE-B26A29608C6E}"/>
              </a:ext>
            </a:extLst>
          </p:cNvPr>
          <p:cNvSpPr txBox="1">
            <a:spLocks/>
          </p:cNvSpPr>
          <p:nvPr/>
        </p:nvSpPr>
        <p:spPr>
          <a:xfrm>
            <a:off x="3416100" y="1180057"/>
            <a:ext cx="5332200" cy="19338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457200" indent="-349250">
              <a:lnSpc>
                <a:spcPct val="115000"/>
              </a:lnSpc>
              <a:spcBef>
                <a:spcPts val="1200"/>
              </a:spcBef>
              <a:buSzPts val="1900"/>
              <a:buFont typeface="Arial"/>
              <a:buChar char="●"/>
            </a:pPr>
            <a:r>
              <a:rPr lang="en-US" sz="1900" dirty="0" err="1"/>
              <a:t>Cyberbulling</a:t>
            </a:r>
            <a:r>
              <a:rPr lang="en-US" sz="1900" dirty="0"/>
              <a:t> is bullying that takes place online</a:t>
            </a:r>
          </a:p>
          <a:p>
            <a:pPr marL="457200">
              <a:lnSpc>
                <a:spcPct val="115000"/>
              </a:lnSpc>
              <a:spcBef>
                <a:spcPts val="1200"/>
              </a:spcBef>
            </a:pPr>
            <a:endParaRPr lang="en-US" sz="100" dirty="0"/>
          </a:p>
          <a:p>
            <a:pPr marL="457200" indent="-349250">
              <a:lnSpc>
                <a:spcPct val="115000"/>
              </a:lnSpc>
              <a:spcBef>
                <a:spcPts val="1200"/>
              </a:spcBef>
              <a:buSzPts val="1900"/>
              <a:buFont typeface="Arial"/>
              <a:buChar char="●"/>
            </a:pPr>
            <a:r>
              <a:rPr lang="en-US" sz="1900" dirty="0"/>
              <a:t>Around 1 in 7 youth experience cyberbullying.</a:t>
            </a:r>
          </a:p>
        </p:txBody>
      </p:sp>
      <p:pic>
        <p:nvPicPr>
          <p:cNvPr id="803" name="Google Shape;803;p64"/>
          <p:cNvPicPr preferRelativeResize="0"/>
          <p:nvPr/>
        </p:nvPicPr>
        <p:blipFill>
          <a:blip r:embed="rId11">
            <a:alphaModFix/>
          </a:blip>
          <a:stretch>
            <a:fillRect/>
          </a:stretch>
        </p:blipFill>
        <p:spPr>
          <a:xfrm>
            <a:off x="7435340" y="2303582"/>
            <a:ext cx="1148006" cy="536335"/>
          </a:xfrm>
          <a:prstGeom prst="rect">
            <a:avLst/>
          </a:prstGeom>
          <a:noFill/>
          <a:ln>
            <a:noFill/>
          </a:ln>
        </p:spPr>
      </p:pic>
      <p:pic>
        <p:nvPicPr>
          <p:cNvPr id="14"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95EFBE6-99C2-4928-ACE3-7A78508385D7}"/>
              </a:ext>
            </a:extLst>
          </p:cNvPr>
          <p:cNvSpPr txBox="1"/>
          <p:nvPr/>
        </p:nvSpPr>
        <p:spPr>
          <a:xfrm>
            <a:off x="4839451" y="4891063"/>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511905ED-E3FC-4589-A50B-0435BFDD895D}"/>
              </a:ext>
            </a:extLst>
          </p:cNvPr>
          <p:cNvPicPr>
            <a:picLocks noChangeAspect="1"/>
          </p:cNvPicPr>
          <p:nvPr/>
        </p:nvPicPr>
        <p:blipFill>
          <a:blip r:embed="rId12"/>
          <a:stretch>
            <a:fillRect/>
          </a:stretch>
        </p:blipFill>
        <p:spPr>
          <a:xfrm>
            <a:off x="8029473" y="4905945"/>
            <a:ext cx="451077" cy="233910"/>
          </a:xfrm>
          <a:prstGeom prst="rect">
            <a:avLst/>
          </a:prstGeom>
        </p:spPr>
      </p:pic>
      <p:pic>
        <p:nvPicPr>
          <p:cNvPr id="17" name="Picture 16">
            <a:hlinkClick r:id="rId7" action="ppaction://hlinksldjump"/>
            <a:extLst>
              <a:ext uri="{FF2B5EF4-FFF2-40B4-BE49-F238E27FC236}">
                <a16:creationId xmlns:a16="http://schemas.microsoft.com/office/drawing/2014/main" id="{2D615044-4804-41F3-A6D6-9B5951D18C5B}"/>
              </a:ext>
            </a:extLst>
          </p:cNvPr>
          <p:cNvPicPr>
            <a:picLocks noChangeAspect="1"/>
          </p:cNvPicPr>
          <p:nvPr/>
        </p:nvPicPr>
        <p:blipFill>
          <a:blip r:embed="rId13"/>
          <a:stretch>
            <a:fillRect/>
          </a:stretch>
        </p:blipFill>
        <p:spPr>
          <a:xfrm flipH="1">
            <a:off x="59086" y="4221411"/>
            <a:ext cx="319275" cy="517306"/>
          </a:xfrm>
          <a:prstGeom prst="rect">
            <a:avLst/>
          </a:prstGeom>
        </p:spPr>
      </p:pic>
    </p:spTree>
    <p:extLst>
      <p:ext uri="{BB962C8B-B14F-4D97-AF65-F5344CB8AC3E}">
        <p14:creationId xmlns:p14="http://schemas.microsoft.com/office/powerpoint/2010/main" val="105179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7"/>
                                        </p:tgtEl>
                                        <p:attrNameLst>
                                          <p:attrName>style.visibility</p:attrName>
                                        </p:attrNameLst>
                                      </p:cBhvr>
                                      <p:to>
                                        <p:strVal val="visible"/>
                                      </p:to>
                                    </p:set>
                                    <p:animEffect transition="in" filter="fade">
                                      <p:cBhvr>
                                        <p:cTn id="7" dur="500"/>
                                        <p:tgtEl>
                                          <p:spTgt spid="79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03"/>
                                        </p:tgtEl>
                                        <p:attrNameLst>
                                          <p:attrName>style.visibility</p:attrName>
                                        </p:attrNameLst>
                                      </p:cBhvr>
                                      <p:to>
                                        <p:strVal val="visible"/>
                                      </p:to>
                                    </p:set>
                                    <p:animEffect transition="in" filter="wipe(down)">
                                      <p:cBhvr>
                                        <p:cTn id="19" dur="580">
                                          <p:stCondLst>
                                            <p:cond delay="0"/>
                                          </p:stCondLst>
                                        </p:cTn>
                                        <p:tgtEl>
                                          <p:spTgt spid="803"/>
                                        </p:tgtEl>
                                      </p:cBhvr>
                                    </p:animEffect>
                                    <p:anim calcmode="lin" valueType="num">
                                      <p:cBhvr>
                                        <p:cTn id="20" dur="1822" tmFilter="0,0; 0.14,0.36; 0.43,0.73; 0.71,0.91; 1.0,1.0">
                                          <p:stCondLst>
                                            <p:cond delay="0"/>
                                          </p:stCondLst>
                                        </p:cTn>
                                        <p:tgtEl>
                                          <p:spTgt spid="80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0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0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0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03"/>
                                        </p:tgtEl>
                                        <p:attrNameLst>
                                          <p:attrName>ppt_y</p:attrName>
                                        </p:attrNameLst>
                                      </p:cBhvr>
                                      <p:tavLst>
                                        <p:tav tm="0" fmla="#ppt_y-sin(pi*$)/81">
                                          <p:val>
                                            <p:fltVal val="0"/>
                                          </p:val>
                                        </p:tav>
                                        <p:tav tm="100000">
                                          <p:val>
                                            <p:fltVal val="1"/>
                                          </p:val>
                                        </p:tav>
                                      </p:tavLst>
                                    </p:anim>
                                    <p:animScale>
                                      <p:cBhvr>
                                        <p:cTn id="25" dur="26">
                                          <p:stCondLst>
                                            <p:cond delay="650"/>
                                          </p:stCondLst>
                                        </p:cTn>
                                        <p:tgtEl>
                                          <p:spTgt spid="803"/>
                                        </p:tgtEl>
                                      </p:cBhvr>
                                      <p:to x="100000" y="60000"/>
                                    </p:animScale>
                                    <p:animScale>
                                      <p:cBhvr>
                                        <p:cTn id="26" dur="166" decel="50000">
                                          <p:stCondLst>
                                            <p:cond delay="676"/>
                                          </p:stCondLst>
                                        </p:cTn>
                                        <p:tgtEl>
                                          <p:spTgt spid="803"/>
                                        </p:tgtEl>
                                      </p:cBhvr>
                                      <p:to x="100000" y="100000"/>
                                    </p:animScale>
                                    <p:animScale>
                                      <p:cBhvr>
                                        <p:cTn id="27" dur="26">
                                          <p:stCondLst>
                                            <p:cond delay="1312"/>
                                          </p:stCondLst>
                                        </p:cTn>
                                        <p:tgtEl>
                                          <p:spTgt spid="803"/>
                                        </p:tgtEl>
                                      </p:cBhvr>
                                      <p:to x="100000" y="80000"/>
                                    </p:animScale>
                                    <p:animScale>
                                      <p:cBhvr>
                                        <p:cTn id="28" dur="166" decel="50000">
                                          <p:stCondLst>
                                            <p:cond delay="1338"/>
                                          </p:stCondLst>
                                        </p:cTn>
                                        <p:tgtEl>
                                          <p:spTgt spid="803"/>
                                        </p:tgtEl>
                                      </p:cBhvr>
                                      <p:to x="100000" y="100000"/>
                                    </p:animScale>
                                    <p:animScale>
                                      <p:cBhvr>
                                        <p:cTn id="29" dur="26">
                                          <p:stCondLst>
                                            <p:cond delay="1642"/>
                                          </p:stCondLst>
                                        </p:cTn>
                                        <p:tgtEl>
                                          <p:spTgt spid="803"/>
                                        </p:tgtEl>
                                      </p:cBhvr>
                                      <p:to x="100000" y="90000"/>
                                    </p:animScale>
                                    <p:animScale>
                                      <p:cBhvr>
                                        <p:cTn id="30" dur="166" decel="50000">
                                          <p:stCondLst>
                                            <p:cond delay="1668"/>
                                          </p:stCondLst>
                                        </p:cTn>
                                        <p:tgtEl>
                                          <p:spTgt spid="803"/>
                                        </p:tgtEl>
                                      </p:cBhvr>
                                      <p:to x="100000" y="100000"/>
                                    </p:animScale>
                                    <p:animScale>
                                      <p:cBhvr>
                                        <p:cTn id="31" dur="26">
                                          <p:stCondLst>
                                            <p:cond delay="1808"/>
                                          </p:stCondLst>
                                        </p:cTn>
                                        <p:tgtEl>
                                          <p:spTgt spid="803"/>
                                        </p:tgtEl>
                                      </p:cBhvr>
                                      <p:to x="100000" y="95000"/>
                                    </p:animScale>
                                    <p:animScale>
                                      <p:cBhvr>
                                        <p:cTn id="32" dur="166" decel="50000">
                                          <p:stCondLst>
                                            <p:cond delay="1834"/>
                                          </p:stCondLst>
                                        </p:cTn>
                                        <p:tgtEl>
                                          <p:spTgt spid="80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0"/>
        <p:cNvGrpSpPr/>
        <p:nvPr/>
      </p:nvGrpSpPr>
      <p:grpSpPr>
        <a:xfrm>
          <a:off x="0" y="0"/>
          <a:ext cx="0" cy="0"/>
          <a:chOff x="0" y="0"/>
          <a:chExt cx="0" cy="0"/>
        </a:xfrm>
      </p:grpSpPr>
      <p:sp>
        <p:nvSpPr>
          <p:cNvPr id="675" name="Google Shape;675;p54"/>
          <p:cNvSpPr txBox="1"/>
          <p:nvPr/>
        </p:nvSpPr>
        <p:spPr>
          <a:xfrm>
            <a:off x="0" y="0"/>
            <a:ext cx="2599500" cy="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93C47D"/>
                </a:solidFill>
              </a:rPr>
              <a:t>Other Trauma Types</a:t>
            </a:r>
            <a:endParaRPr sz="2000">
              <a:solidFill>
                <a:srgbClr val="93C47D"/>
              </a:solidFill>
            </a:endParaRPr>
          </a:p>
        </p:txBody>
      </p:sp>
      <p:sp>
        <p:nvSpPr>
          <p:cNvPr id="676" name="Google Shape;676;p54">
            <a:hlinkClick r:id="rId4" action="ppaction://hlinksldjump"/>
          </p:cNvPr>
          <p:cNvSpPr/>
          <p:nvPr/>
        </p:nvSpPr>
        <p:spPr>
          <a:xfrm>
            <a:off x="8431225" y="4767975"/>
            <a:ext cx="226800" cy="261600"/>
          </a:xfrm>
          <a:prstGeom prst="leftArrow">
            <a:avLst>
              <a:gd name="adj1" fmla="val 50000"/>
              <a:gd name="adj2" fmla="val 50000"/>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677" name="Google Shape;677;p54">
            <a:hlinkClick r:id="rId5" action="ppaction://hlinksldjump"/>
          </p:cNvPr>
          <p:cNvPicPr preferRelativeResize="0"/>
          <p:nvPr/>
        </p:nvPicPr>
        <p:blipFill>
          <a:blip r:embed="rId6">
            <a:alphaModFix/>
          </a:blip>
          <a:stretch>
            <a:fillRect/>
          </a:stretch>
        </p:blipFill>
        <p:spPr>
          <a:xfrm>
            <a:off x="8804975" y="4745475"/>
            <a:ext cx="226725" cy="306574"/>
          </a:xfrm>
          <a:prstGeom prst="rect">
            <a:avLst/>
          </a:prstGeom>
          <a:noFill/>
          <a:ln>
            <a:noFill/>
          </a:ln>
        </p:spPr>
      </p:pic>
      <p:pic>
        <p:nvPicPr>
          <p:cNvPr id="39940" name="Picture 4" descr="Fingers, Hands, Human, Silhouet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6343" y="292670"/>
            <a:ext cx="838282" cy="1140951"/>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Hand Prints, Hands, Earthy, Stamp, Children, Family"/>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t="48132" r="75255"/>
          <a:stretch/>
        </p:blipFill>
        <p:spPr bwMode="auto">
          <a:xfrm>
            <a:off x="64842" y="1357660"/>
            <a:ext cx="748192" cy="1096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and Prints, Hands, Earthy, Stamp, Children, Family"/>
          <p:cNvPicPr>
            <a:picLocks noChangeAspect="1" noChangeArrowheads="1"/>
          </p:cNvPicPr>
          <p:nvPr/>
        </p:nvPicPr>
        <p:blipFill rotWithShape="1">
          <a:blip r:embed="rId8">
            <a:extLst>
              <a:ext uri="{28A0092B-C50C-407E-A947-70E740481C1C}">
                <a14:useLocalDpi xmlns:a14="http://schemas.microsoft.com/office/drawing/2010/main" val="0"/>
              </a:ext>
            </a:extLst>
          </a:blip>
          <a:srcRect l="35647" t="47629" r="33056" b="-1509"/>
          <a:stretch/>
        </p:blipFill>
        <p:spPr bwMode="auto">
          <a:xfrm>
            <a:off x="3811170" y="1228716"/>
            <a:ext cx="946299" cy="11386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and Prints, Hands, Earthy, Stamp, Children, Family"/>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72219" t="45616"/>
          <a:stretch/>
        </p:blipFill>
        <p:spPr bwMode="auto">
          <a:xfrm flipH="1">
            <a:off x="68873" y="284308"/>
            <a:ext cx="839972" cy="1149313"/>
          </a:xfrm>
          <a:prstGeom prst="rect">
            <a:avLst/>
          </a:prstGeom>
          <a:noFill/>
          <a:extLst>
            <a:ext uri="{909E8E84-426E-40DD-AFC4-6F175D3DCCD1}">
              <a14:hiddenFill xmlns:a14="http://schemas.microsoft.com/office/drawing/2010/main">
                <a:solidFill>
                  <a:srgbClr val="FFFFFF"/>
                </a:solidFill>
              </a14:hiddenFill>
            </a:ext>
          </a:extLst>
        </p:spPr>
      </p:pic>
      <p:pic>
        <p:nvPicPr>
          <p:cNvPr id="39946" name="Picture 10" descr="Hands, Together, Unity, Crowd, Audience, Cutout"/>
          <p:cNvPicPr>
            <a:picLocks noChangeAspect="1" noChangeArrowheads="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val="0"/>
              </a:ext>
            </a:extLst>
          </a:blip>
          <a:srcRect l="92898" t="17581" r="-1602" b="26356"/>
          <a:stretch/>
        </p:blipFill>
        <p:spPr bwMode="auto">
          <a:xfrm>
            <a:off x="625952" y="3433265"/>
            <a:ext cx="464255" cy="1495166"/>
          </a:xfrm>
          <a:prstGeom prst="rect">
            <a:avLst/>
          </a:prstGeom>
          <a:noFill/>
          <a:extLst>
            <a:ext uri="{909E8E84-426E-40DD-AFC4-6F175D3DCCD1}">
              <a14:hiddenFill xmlns:a14="http://schemas.microsoft.com/office/drawing/2010/main">
                <a:solidFill>
                  <a:srgbClr val="FFFFFF"/>
                </a:solidFill>
              </a14:hiddenFill>
            </a:ext>
          </a:extLst>
        </p:spPr>
      </p:pic>
      <p:pic>
        <p:nvPicPr>
          <p:cNvPr id="39948" name="Picture 12" descr="Hands, Together, Unity, Crowd, Audience, Cutout"/>
          <p:cNvPicPr>
            <a:picLocks noChangeAspect="1" noChangeArrowheads="1"/>
          </p:cNvPicPr>
          <p:nvPr/>
        </p:nvPicPr>
        <p:blipFill rotWithShape="1">
          <a:blip r:embed="rId9">
            <a:extLst>
              <a:ext uri="{28A0092B-C50C-407E-A947-70E740481C1C}">
                <a14:useLocalDpi xmlns:a14="http://schemas.microsoft.com/office/drawing/2010/main" val="0"/>
              </a:ext>
            </a:extLst>
          </a:blip>
          <a:srcRect l="38913" t="32270" r="53844" b="26199"/>
          <a:stretch/>
        </p:blipFill>
        <p:spPr bwMode="auto">
          <a:xfrm>
            <a:off x="45599" y="3433264"/>
            <a:ext cx="521533" cy="14951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F5CC023-96C2-458E-90F9-C1A6559DF59B}"/>
              </a:ext>
            </a:extLst>
          </p:cNvPr>
          <p:cNvSpPr txBox="1"/>
          <p:nvPr/>
        </p:nvSpPr>
        <p:spPr>
          <a:xfrm>
            <a:off x="4790126" y="4913549"/>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62492179-6E57-4F45-B73D-537E0121C89D}"/>
              </a:ext>
            </a:extLst>
          </p:cNvPr>
          <p:cNvPicPr>
            <a:picLocks noChangeAspect="1"/>
          </p:cNvPicPr>
          <p:nvPr/>
        </p:nvPicPr>
        <p:blipFill>
          <a:blip r:embed="rId10"/>
          <a:stretch>
            <a:fillRect/>
          </a:stretch>
        </p:blipFill>
        <p:spPr>
          <a:xfrm>
            <a:off x="7980148" y="4928431"/>
            <a:ext cx="451077" cy="233910"/>
          </a:xfrm>
          <a:prstGeom prst="rect">
            <a:avLst/>
          </a:prstGeom>
        </p:spPr>
      </p:pic>
      <p:pic>
        <p:nvPicPr>
          <p:cNvPr id="16" name="Picture 8" descr="Hand Prints, Hands, Earthy, Stamp, Children, Family">
            <a:extLst>
              <a:ext uri="{FF2B5EF4-FFF2-40B4-BE49-F238E27FC236}">
                <a16:creationId xmlns:a16="http://schemas.microsoft.com/office/drawing/2014/main" id="{B3B13674-BFCE-4754-91DB-D69C37DFB430}"/>
              </a:ext>
            </a:extLst>
          </p:cNvPr>
          <p:cNvPicPr>
            <a:picLocks noChangeAspect="1" noChangeArrowheads="1"/>
          </p:cNvPicPr>
          <p:nvPr/>
        </p:nvPicPr>
        <p:blipFill rotWithShape="1">
          <a:blip r:embed="rId11">
            <a:duotone>
              <a:prstClr val="black"/>
              <a:srgbClr val="FF0000">
                <a:tint val="45000"/>
                <a:satMod val="400000"/>
              </a:srgbClr>
            </a:duotone>
            <a:extLst>
              <a:ext uri="{BEBA8EAE-BF5A-486C-A8C5-ECC9F3942E4B}">
                <a14:imgProps xmlns:a14="http://schemas.microsoft.com/office/drawing/2010/main">
                  <a14:imgLayer r:embed="rId12">
                    <a14:imgEffect>
                      <a14:colorTemperature colorTemp="4700"/>
                    </a14:imgEffect>
                  </a14:imgLayer>
                </a14:imgProps>
              </a:ext>
              <a:ext uri="{28A0092B-C50C-407E-A947-70E740481C1C}">
                <a14:useLocalDpi xmlns:a14="http://schemas.microsoft.com/office/drawing/2010/main" val="0"/>
              </a:ext>
            </a:extLst>
          </a:blip>
          <a:srcRect l="72219" t="45616"/>
          <a:stretch/>
        </p:blipFill>
        <p:spPr bwMode="auto">
          <a:xfrm>
            <a:off x="45599" y="2367397"/>
            <a:ext cx="839972" cy="1149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681"/>
        <p:cNvGrpSpPr/>
        <p:nvPr/>
      </p:nvGrpSpPr>
      <p:grpSpPr>
        <a:xfrm>
          <a:off x="0" y="0"/>
          <a:ext cx="0" cy="0"/>
          <a:chOff x="0" y="0"/>
          <a:chExt cx="0" cy="0"/>
        </a:xfrm>
      </p:grpSpPr>
      <p:pic>
        <p:nvPicPr>
          <p:cNvPr id="11"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99" y="433206"/>
            <a:ext cx="2985457" cy="4202968"/>
          </a:xfrm>
          <a:prstGeom prst="rect">
            <a:avLst/>
          </a:prstGeom>
          <a:noFill/>
          <a:extLst>
            <a:ext uri="{909E8E84-426E-40DD-AFC4-6F175D3DCCD1}">
              <a14:hiddenFill xmlns:a14="http://schemas.microsoft.com/office/drawing/2010/main">
                <a:solidFill>
                  <a:srgbClr val="FFFFFF"/>
                </a:solidFill>
              </a14:hiddenFill>
            </a:ext>
          </a:extLst>
        </p:spPr>
      </p:pic>
      <p:pic>
        <p:nvPicPr>
          <p:cNvPr id="682" name="Google Shape;682;p55">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683" name="Google Shape;683;p55">
            <a:hlinkClick r:id="rId7" action="ppaction://hlinksldjump"/>
          </p:cNvPr>
          <p:cNvPicPr preferRelativeResize="0"/>
          <p:nvPr/>
        </p:nvPicPr>
        <p:blipFill>
          <a:blip r:embed="rId8"/>
          <a:stretch>
            <a:fillRect/>
          </a:stretch>
        </p:blipFill>
        <p:spPr>
          <a:xfrm rot="-398067">
            <a:off x="19924" y="4789262"/>
            <a:ext cx="780525" cy="390262"/>
          </a:xfrm>
          <a:prstGeom prst="rect">
            <a:avLst/>
          </a:prstGeom>
          <a:noFill/>
          <a:ln>
            <a:noFill/>
          </a:ln>
        </p:spPr>
      </p:pic>
      <p:sp>
        <p:nvSpPr>
          <p:cNvPr id="685" name="Google Shape;685;p55"/>
          <p:cNvSpPr txBox="1"/>
          <p:nvPr/>
        </p:nvSpPr>
        <p:spPr>
          <a:xfrm>
            <a:off x="410186" y="609986"/>
            <a:ext cx="2599500" cy="82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100" dirty="0">
                <a:solidFill>
                  <a:srgbClr val="93C47D"/>
                </a:solidFill>
              </a:rPr>
              <a:t>Other Trauma Types</a:t>
            </a:r>
            <a:endParaRPr sz="3700" dirty="0">
              <a:solidFill>
                <a:srgbClr val="93C47D"/>
              </a:solidFill>
            </a:endParaRPr>
          </a:p>
        </p:txBody>
      </p:sp>
      <p:sp>
        <p:nvSpPr>
          <p:cNvPr id="686" name="Google Shape;686;p55">
            <a:hlinkClick r:id="" action="ppaction://noaction"/>
          </p:cNvPr>
          <p:cNvSpPr txBox="1"/>
          <p:nvPr/>
        </p:nvSpPr>
        <p:spPr>
          <a:xfrm>
            <a:off x="579686" y="1787175"/>
            <a:ext cx="2430000" cy="134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dirty="0">
                <a:solidFill>
                  <a:srgbClr val="FFFFFF"/>
                </a:solidFill>
              </a:rPr>
              <a:t>C</a:t>
            </a:r>
            <a:r>
              <a:rPr lang="en-US" sz="3100" dirty="0" err="1">
                <a:solidFill>
                  <a:srgbClr val="FFFFFF"/>
                </a:solidFill>
              </a:rPr>
              <a:t>ombined</a:t>
            </a:r>
            <a:r>
              <a:rPr lang="en" sz="3100" dirty="0">
                <a:solidFill>
                  <a:srgbClr val="FFFFFF"/>
                </a:solidFill>
              </a:rPr>
              <a:t> Group</a:t>
            </a:r>
            <a:endParaRPr sz="3100" dirty="0">
              <a:solidFill>
                <a:srgbClr val="FFFFFF"/>
              </a:solidFill>
            </a:endParaRPr>
          </a:p>
        </p:txBody>
      </p:sp>
      <p:sp>
        <p:nvSpPr>
          <p:cNvPr id="687" name="Google Shape;687;p55"/>
          <p:cNvSpPr txBox="1">
            <a:spLocks noGrp="1"/>
          </p:cNvSpPr>
          <p:nvPr>
            <p:ph type="title" idx="4294967295"/>
          </p:nvPr>
        </p:nvSpPr>
        <p:spPr>
          <a:xfrm>
            <a:off x="3498025" y="204675"/>
            <a:ext cx="5332200" cy="2922900"/>
          </a:xfrm>
          <a:prstGeom prst="rect">
            <a:avLst/>
          </a:prstGeom>
          <a:solidFill>
            <a:srgbClr val="FFFFFF"/>
          </a:solidFill>
          <a:ln w="38100" cap="flat" cmpd="thickThin">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US" sz="1800" dirty="0"/>
              <a:t>After someone has gone through a tornado,                reminders of that day can feel scary and make the person worry that another tornado will happen. </a:t>
            </a:r>
            <a:br>
              <a:rPr lang="en-US" sz="1800" dirty="0"/>
            </a:br>
            <a:br>
              <a:rPr lang="en-US" sz="800" dirty="0"/>
            </a:br>
            <a:r>
              <a:rPr lang="en-US" sz="1800" dirty="0"/>
              <a:t>Name 3 things that might                                    remind someone of a tornado.</a:t>
            </a:r>
            <a:br>
              <a:rPr lang="en-US" sz="1800" dirty="0"/>
            </a:br>
            <a:br>
              <a:rPr lang="en-US" sz="800" dirty="0"/>
            </a:br>
            <a:r>
              <a:rPr lang="en-US" sz="1800" dirty="0"/>
              <a:t>What can a family do to feel safer and more prepared for future bad weather? </a:t>
            </a:r>
            <a:endParaRPr sz="1800" dirty="0"/>
          </a:p>
          <a:p>
            <a:pPr marL="88900" lvl="0" indent="0" algn="ctr" rtl="0">
              <a:lnSpc>
                <a:spcPct val="115000"/>
              </a:lnSpc>
              <a:spcBef>
                <a:spcPts val="1200"/>
              </a:spcBef>
              <a:spcAft>
                <a:spcPts val="1200"/>
              </a:spcAft>
              <a:buNone/>
            </a:pPr>
            <a:endParaRPr sz="1700" dirty="0"/>
          </a:p>
        </p:txBody>
      </p:sp>
      <p:pic>
        <p:nvPicPr>
          <p:cNvPr id="688" name="Google Shape;688;p55"/>
          <p:cNvPicPr preferRelativeResize="0"/>
          <p:nvPr/>
        </p:nvPicPr>
        <p:blipFill>
          <a:blip r:embed="rId9">
            <a:alphaModFix/>
          </a:blip>
          <a:stretch>
            <a:fillRect/>
          </a:stretch>
        </p:blipFill>
        <p:spPr>
          <a:xfrm>
            <a:off x="4251951" y="3225500"/>
            <a:ext cx="1771351" cy="1711125"/>
          </a:xfrm>
          <a:prstGeom prst="rect">
            <a:avLst/>
          </a:prstGeom>
          <a:noFill/>
          <a:ln>
            <a:noFill/>
          </a:ln>
        </p:spPr>
      </p:pic>
      <p:pic>
        <p:nvPicPr>
          <p:cNvPr id="689" name="Google Shape;689;p55"/>
          <p:cNvPicPr preferRelativeResize="0"/>
          <p:nvPr/>
        </p:nvPicPr>
        <p:blipFill>
          <a:blip r:embed="rId9">
            <a:alphaModFix/>
          </a:blip>
          <a:stretch>
            <a:fillRect/>
          </a:stretch>
        </p:blipFill>
        <p:spPr>
          <a:xfrm>
            <a:off x="6611576" y="3225500"/>
            <a:ext cx="1771351" cy="1711125"/>
          </a:xfrm>
          <a:prstGeom prst="rect">
            <a:avLst/>
          </a:prstGeom>
          <a:noFill/>
          <a:ln>
            <a:noFill/>
          </a:ln>
        </p:spPr>
      </p:pic>
      <p:pic>
        <p:nvPicPr>
          <p:cNvPr id="12" name="Picture 10" descr="Blackboard, School, Chalkboard, Education, Ch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159" y="4850747"/>
            <a:ext cx="171104" cy="2251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1CBF985-6D68-40E5-856A-C7B6CFDA8819}"/>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BF299F94-8A9D-4160-B46D-A74C6A0FAC2D}"/>
              </a:ext>
            </a:extLst>
          </p:cNvPr>
          <p:cNvPicPr>
            <a:picLocks noChangeAspect="1"/>
          </p:cNvPicPr>
          <p:nvPr/>
        </p:nvPicPr>
        <p:blipFill>
          <a:blip r:embed="rId10"/>
          <a:stretch>
            <a:fillRect/>
          </a:stretch>
        </p:blipFill>
        <p:spPr>
          <a:xfrm>
            <a:off x="8322450" y="4910932"/>
            <a:ext cx="451077" cy="233910"/>
          </a:xfrm>
          <a:prstGeom prst="rect">
            <a:avLst/>
          </a:prstGeom>
        </p:spPr>
      </p:pic>
      <p:pic>
        <p:nvPicPr>
          <p:cNvPr id="15" name="Picture 14">
            <a:hlinkClick r:id="rId7" action="ppaction://hlinksldjump"/>
            <a:extLst>
              <a:ext uri="{FF2B5EF4-FFF2-40B4-BE49-F238E27FC236}">
                <a16:creationId xmlns:a16="http://schemas.microsoft.com/office/drawing/2014/main" id="{C675597F-2083-4B90-BEFA-895A9E2FEA61}"/>
              </a:ext>
            </a:extLst>
          </p:cNvPr>
          <p:cNvPicPr>
            <a:picLocks noChangeAspect="1"/>
          </p:cNvPicPr>
          <p:nvPr/>
        </p:nvPicPr>
        <p:blipFill>
          <a:blip r:embed="rId11"/>
          <a:stretch>
            <a:fillRect/>
          </a:stretch>
        </p:blipFill>
        <p:spPr>
          <a:xfrm flipH="1">
            <a:off x="59086" y="4221411"/>
            <a:ext cx="319275" cy="51730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56"/>
          <p:cNvSpPr txBox="1"/>
          <p:nvPr/>
        </p:nvSpPr>
        <p:spPr>
          <a:xfrm>
            <a:off x="1943100" y="200300"/>
            <a:ext cx="5257800" cy="871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Amatic SC"/>
                <a:ea typeface="Amatic SC"/>
                <a:cs typeface="Amatic SC"/>
                <a:sym typeface="Amatic SC"/>
              </a:rPr>
              <a:t>Group Celebration </a:t>
            </a:r>
            <a:endParaRPr sz="4800" b="1">
              <a:solidFill>
                <a:srgbClr val="FFFFFF"/>
              </a:solidFill>
              <a:latin typeface="Amatic SC"/>
              <a:ea typeface="Amatic SC"/>
              <a:cs typeface="Amatic SC"/>
              <a:sym typeface="Amatic SC"/>
            </a:endParaRPr>
          </a:p>
          <a:p>
            <a:pPr marL="0" lvl="0" indent="0" algn="l" rtl="0">
              <a:spcBef>
                <a:spcPts val="0"/>
              </a:spcBef>
              <a:spcAft>
                <a:spcPts val="0"/>
              </a:spcAft>
              <a:buNone/>
            </a:pPr>
            <a:endParaRPr sz="4800" b="1">
              <a:solidFill>
                <a:srgbClr val="FFFFFF"/>
              </a:solidFill>
              <a:latin typeface="Amatic SC"/>
              <a:ea typeface="Amatic SC"/>
              <a:cs typeface="Amatic SC"/>
              <a:sym typeface="Amatic SC"/>
            </a:endParaRPr>
          </a:p>
        </p:txBody>
      </p:sp>
      <p:pic>
        <p:nvPicPr>
          <p:cNvPr id="696" name="Google Shape;696;p56">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697" name="Google Shape;697;p56">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5" name="TextBox 4">
            <a:extLst>
              <a:ext uri="{FF2B5EF4-FFF2-40B4-BE49-F238E27FC236}">
                <a16:creationId xmlns:a16="http://schemas.microsoft.com/office/drawing/2014/main" id="{A66B983B-DDE4-4B8A-BD44-00319A3DB119}"/>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2B14B85F-4E55-4A5E-9366-80C495CFFABC}"/>
              </a:ext>
            </a:extLst>
          </p:cNvPr>
          <p:cNvPicPr>
            <a:picLocks noChangeAspect="1"/>
          </p:cNvPicPr>
          <p:nvPr/>
        </p:nvPicPr>
        <p:blipFill>
          <a:blip r:embed="rId7"/>
          <a:stretch>
            <a:fillRect/>
          </a:stretch>
        </p:blipFill>
        <p:spPr>
          <a:xfrm>
            <a:off x="8322450" y="4910932"/>
            <a:ext cx="451077" cy="233910"/>
          </a:xfrm>
          <a:prstGeom prst="rect">
            <a:avLst/>
          </a:prstGeom>
        </p:spPr>
      </p:pic>
      <p:pic>
        <p:nvPicPr>
          <p:cNvPr id="7" name="Picture 6">
            <a:hlinkClick r:id="rId5" action="ppaction://hlinksldjump"/>
            <a:extLst>
              <a:ext uri="{FF2B5EF4-FFF2-40B4-BE49-F238E27FC236}">
                <a16:creationId xmlns:a16="http://schemas.microsoft.com/office/drawing/2014/main" id="{82A844C9-4B1E-45B0-A504-AEB132727EB4}"/>
              </a:ext>
            </a:extLst>
          </p:cNvPr>
          <p:cNvPicPr>
            <a:picLocks noChangeAspect="1"/>
          </p:cNvPicPr>
          <p:nvPr/>
        </p:nvPicPr>
        <p:blipFill>
          <a:blip r:embed="rId8"/>
          <a:stretch>
            <a:fillRect/>
          </a:stretch>
        </p:blipFill>
        <p:spPr>
          <a:xfrm flipH="1">
            <a:off x="59086" y="4221411"/>
            <a:ext cx="319275" cy="51730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3" name="Google Shape;703;p57">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5" name="TextBox 4">
            <a:extLst>
              <a:ext uri="{FF2B5EF4-FFF2-40B4-BE49-F238E27FC236}">
                <a16:creationId xmlns:a16="http://schemas.microsoft.com/office/drawing/2014/main" id="{A74057EE-6446-48D4-820F-7FA4F41FC4E9}"/>
              </a:ext>
            </a:extLst>
          </p:cNvPr>
          <p:cNvSpPr txBox="1"/>
          <p:nvPr/>
        </p:nvSpPr>
        <p:spPr>
          <a:xfrm>
            <a:off x="606056" y="1015909"/>
            <a:ext cx="8006316" cy="2308324"/>
          </a:xfrm>
          <a:prstGeom prst="rect">
            <a:avLst/>
          </a:prstGeom>
          <a:noFill/>
        </p:spPr>
        <p:txBody>
          <a:bodyPr wrap="square" rtlCol="0">
            <a:spAutoFit/>
          </a:bodyPr>
          <a:lstStyle/>
          <a:p>
            <a:r>
              <a:rPr lang="en-US" sz="7200" dirty="0">
                <a:latin typeface="Arial Rounded MT Bold" panose="020F0704030504030204" pitchFamily="34" charset="0"/>
              </a:rPr>
              <a:t>I spy, </a:t>
            </a:r>
          </a:p>
          <a:p>
            <a:r>
              <a:rPr lang="en-US" sz="7200" dirty="0">
                <a:latin typeface="Arial Rounded MT Bold" panose="020F0704030504030204" pitchFamily="34" charset="0"/>
              </a:rPr>
              <a:t>with my little eye</a:t>
            </a:r>
          </a:p>
        </p:txBody>
      </p:sp>
      <p:sp>
        <p:nvSpPr>
          <p:cNvPr id="6" name="Rectangle 5">
            <a:extLst>
              <a:ext uri="{FF2B5EF4-FFF2-40B4-BE49-F238E27FC236}">
                <a16:creationId xmlns:a16="http://schemas.microsoft.com/office/drawing/2014/main" id="{5931EF32-83BC-40F5-857A-DE49BC3D35A6}"/>
              </a:ext>
            </a:extLst>
          </p:cNvPr>
          <p:cNvSpPr/>
          <p:nvPr/>
        </p:nvSpPr>
        <p:spPr>
          <a:xfrm>
            <a:off x="82550" y="30526"/>
            <a:ext cx="8978900" cy="5082448"/>
          </a:xfrm>
          <a:prstGeom prst="rect">
            <a:avLst/>
          </a:prstGeom>
          <a:noFill/>
          <a:ln w="952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BD08C9-C6A7-4AAE-8869-481AA594901D}"/>
              </a:ext>
            </a:extLst>
          </p:cNvPr>
          <p:cNvPicPr>
            <a:picLocks noChangeAspect="1"/>
          </p:cNvPicPr>
          <p:nvPr/>
        </p:nvPicPr>
        <p:blipFill>
          <a:blip r:embed="rId5"/>
          <a:stretch>
            <a:fillRect/>
          </a:stretch>
        </p:blipFill>
        <p:spPr>
          <a:xfrm>
            <a:off x="377850" y="3887659"/>
            <a:ext cx="778276" cy="784404"/>
          </a:xfrm>
          <a:prstGeom prst="rect">
            <a:avLst/>
          </a:prstGeom>
        </p:spPr>
      </p:pic>
      <p:pic>
        <p:nvPicPr>
          <p:cNvPr id="8" name="Picture 7">
            <a:extLst>
              <a:ext uri="{FF2B5EF4-FFF2-40B4-BE49-F238E27FC236}">
                <a16:creationId xmlns:a16="http://schemas.microsoft.com/office/drawing/2014/main" id="{784555EF-1887-4625-BB7B-970099E7D475}"/>
              </a:ext>
            </a:extLst>
          </p:cNvPr>
          <p:cNvPicPr>
            <a:picLocks noChangeAspect="1"/>
          </p:cNvPicPr>
          <p:nvPr/>
        </p:nvPicPr>
        <p:blipFill>
          <a:blip r:embed="rId6"/>
          <a:stretch>
            <a:fillRect/>
          </a:stretch>
        </p:blipFill>
        <p:spPr>
          <a:xfrm>
            <a:off x="5767858" y="3887659"/>
            <a:ext cx="1192999" cy="917118"/>
          </a:xfrm>
          <a:prstGeom prst="rect">
            <a:avLst/>
          </a:prstGeom>
        </p:spPr>
      </p:pic>
      <p:pic>
        <p:nvPicPr>
          <p:cNvPr id="9" name="Picture 8">
            <a:extLst>
              <a:ext uri="{FF2B5EF4-FFF2-40B4-BE49-F238E27FC236}">
                <a16:creationId xmlns:a16="http://schemas.microsoft.com/office/drawing/2014/main" id="{6406F793-5991-4DFD-80B4-27284375AE6D}"/>
              </a:ext>
            </a:extLst>
          </p:cNvPr>
          <p:cNvPicPr>
            <a:picLocks noChangeAspect="1"/>
          </p:cNvPicPr>
          <p:nvPr/>
        </p:nvPicPr>
        <p:blipFill>
          <a:blip r:embed="rId7"/>
          <a:stretch>
            <a:fillRect/>
          </a:stretch>
        </p:blipFill>
        <p:spPr>
          <a:xfrm>
            <a:off x="1589367" y="3732199"/>
            <a:ext cx="1050823" cy="1095320"/>
          </a:xfrm>
          <a:prstGeom prst="rect">
            <a:avLst/>
          </a:prstGeom>
        </p:spPr>
      </p:pic>
      <p:pic>
        <p:nvPicPr>
          <p:cNvPr id="10" name="Picture 9">
            <a:extLst>
              <a:ext uri="{FF2B5EF4-FFF2-40B4-BE49-F238E27FC236}">
                <a16:creationId xmlns:a16="http://schemas.microsoft.com/office/drawing/2014/main" id="{FB52AA5B-013A-4F04-97B1-2FA4B9B67068}"/>
              </a:ext>
            </a:extLst>
          </p:cNvPr>
          <p:cNvPicPr>
            <a:picLocks noChangeAspect="1"/>
          </p:cNvPicPr>
          <p:nvPr/>
        </p:nvPicPr>
        <p:blipFill>
          <a:blip r:embed="rId8"/>
          <a:stretch>
            <a:fillRect/>
          </a:stretch>
        </p:blipFill>
        <p:spPr>
          <a:xfrm>
            <a:off x="3207818" y="3707000"/>
            <a:ext cx="934476" cy="1145718"/>
          </a:xfrm>
          <a:prstGeom prst="rect">
            <a:avLst/>
          </a:prstGeom>
        </p:spPr>
      </p:pic>
      <p:pic>
        <p:nvPicPr>
          <p:cNvPr id="11" name="Picture 10">
            <a:extLst>
              <a:ext uri="{FF2B5EF4-FFF2-40B4-BE49-F238E27FC236}">
                <a16:creationId xmlns:a16="http://schemas.microsoft.com/office/drawing/2014/main" id="{BCD752B5-4716-454E-90EA-416371B82E91}"/>
              </a:ext>
            </a:extLst>
          </p:cNvPr>
          <p:cNvPicPr>
            <a:picLocks noChangeAspect="1"/>
          </p:cNvPicPr>
          <p:nvPr/>
        </p:nvPicPr>
        <p:blipFill>
          <a:blip r:embed="rId9"/>
          <a:stretch>
            <a:fillRect/>
          </a:stretch>
        </p:blipFill>
        <p:spPr>
          <a:xfrm>
            <a:off x="4364098" y="3663170"/>
            <a:ext cx="1275220" cy="1233377"/>
          </a:xfrm>
          <a:prstGeom prst="rect">
            <a:avLst/>
          </a:prstGeom>
        </p:spPr>
      </p:pic>
      <p:pic>
        <p:nvPicPr>
          <p:cNvPr id="12" name="Picture 11">
            <a:extLst>
              <a:ext uri="{FF2B5EF4-FFF2-40B4-BE49-F238E27FC236}">
                <a16:creationId xmlns:a16="http://schemas.microsoft.com/office/drawing/2014/main" id="{3AA84071-BE3D-446A-977F-46468C9A644B}"/>
              </a:ext>
            </a:extLst>
          </p:cNvPr>
          <p:cNvPicPr>
            <a:picLocks noChangeAspect="1"/>
          </p:cNvPicPr>
          <p:nvPr/>
        </p:nvPicPr>
        <p:blipFill>
          <a:blip r:embed="rId10"/>
          <a:stretch>
            <a:fillRect/>
          </a:stretch>
        </p:blipFill>
        <p:spPr>
          <a:xfrm>
            <a:off x="7183344" y="3932313"/>
            <a:ext cx="1655618" cy="827809"/>
          </a:xfrm>
          <a:prstGeom prst="rect">
            <a:avLst/>
          </a:prstGeom>
        </p:spPr>
      </p:pic>
      <p:sp>
        <p:nvSpPr>
          <p:cNvPr id="13" name="TextBox 12">
            <a:extLst>
              <a:ext uri="{FF2B5EF4-FFF2-40B4-BE49-F238E27FC236}">
                <a16:creationId xmlns:a16="http://schemas.microsoft.com/office/drawing/2014/main" id="{168DDBD7-6F56-4F99-B8B8-CECD08F4A653}"/>
              </a:ext>
            </a:extLst>
          </p:cNvPr>
          <p:cNvSpPr txBox="1"/>
          <p:nvPr/>
        </p:nvSpPr>
        <p:spPr>
          <a:xfrm>
            <a:off x="5296488" y="4788572"/>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1632A6D3-F5FC-4221-9DBC-EAB5747BDF8A}"/>
              </a:ext>
            </a:extLst>
          </p:cNvPr>
          <p:cNvPicPr>
            <a:picLocks noChangeAspect="1"/>
          </p:cNvPicPr>
          <p:nvPr/>
        </p:nvPicPr>
        <p:blipFill>
          <a:blip r:embed="rId11"/>
          <a:stretch>
            <a:fillRect/>
          </a:stretch>
        </p:blipFill>
        <p:spPr>
          <a:xfrm>
            <a:off x="8486510" y="4803454"/>
            <a:ext cx="451077" cy="233910"/>
          </a:xfrm>
          <a:prstGeom prst="rect">
            <a:avLst/>
          </a:prstGeom>
        </p:spPr>
      </p:pic>
      <p:pic>
        <p:nvPicPr>
          <p:cNvPr id="15" name="Google Shape;738;p61">
            <a:hlinkClick r:id="rId12" action="ppaction://hlinksldjump"/>
            <a:extLst>
              <a:ext uri="{FF2B5EF4-FFF2-40B4-BE49-F238E27FC236}">
                <a16:creationId xmlns:a16="http://schemas.microsoft.com/office/drawing/2014/main" id="{FD089022-4D38-4F00-AC85-2E105351988E}"/>
              </a:ext>
            </a:extLst>
          </p:cNvPr>
          <p:cNvPicPr preferRelativeResize="0"/>
          <p:nvPr/>
        </p:nvPicPr>
        <p:blipFill>
          <a:blip r:embed="rId13"/>
          <a:stretch>
            <a:fillRect/>
          </a:stretch>
        </p:blipFill>
        <p:spPr>
          <a:xfrm rot="-398067">
            <a:off x="19924" y="4766587"/>
            <a:ext cx="780525" cy="390262"/>
          </a:xfrm>
          <a:prstGeom prst="rect">
            <a:avLst/>
          </a:prstGeom>
          <a:noFill/>
          <a:ln>
            <a:noFill/>
          </a:ln>
        </p:spPr>
      </p:pic>
      <p:pic>
        <p:nvPicPr>
          <p:cNvPr id="16" name="Picture 15">
            <a:hlinkClick r:id="rId12" action="ppaction://hlinksldjump"/>
            <a:extLst>
              <a:ext uri="{FF2B5EF4-FFF2-40B4-BE49-F238E27FC236}">
                <a16:creationId xmlns:a16="http://schemas.microsoft.com/office/drawing/2014/main" id="{CDD76468-AD3A-4CFC-8218-21F75A3DEBBB}"/>
              </a:ext>
            </a:extLst>
          </p:cNvPr>
          <p:cNvPicPr>
            <a:picLocks noChangeAspect="1"/>
          </p:cNvPicPr>
          <p:nvPr/>
        </p:nvPicPr>
        <p:blipFill>
          <a:blip r:embed="rId14"/>
          <a:stretch>
            <a:fillRect/>
          </a:stretch>
        </p:blipFill>
        <p:spPr>
          <a:xfrm flipH="1">
            <a:off x="59086" y="4221411"/>
            <a:ext cx="319275" cy="5173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13" name="Google Shape;113;p16">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graphicFrame>
        <p:nvGraphicFramePr>
          <p:cNvPr id="21" name="Table 20">
            <a:extLst>
              <a:ext uri="{FF2B5EF4-FFF2-40B4-BE49-F238E27FC236}">
                <a16:creationId xmlns:a16="http://schemas.microsoft.com/office/drawing/2014/main" id="{58CAB837-F8CF-4D26-A8F2-10FEA721EFDF}"/>
              </a:ext>
            </a:extLst>
          </p:cNvPr>
          <p:cNvGraphicFramePr>
            <a:graphicFrameLocks noGrp="1"/>
          </p:cNvGraphicFramePr>
          <p:nvPr>
            <p:extLst>
              <p:ext uri="{D42A27DB-BD31-4B8C-83A1-F6EECF244321}">
                <p14:modId xmlns:p14="http://schemas.microsoft.com/office/powerpoint/2010/main" val="265880549"/>
              </p:ext>
            </p:extLst>
          </p:nvPr>
        </p:nvGraphicFramePr>
        <p:xfrm>
          <a:off x="166861" y="186885"/>
          <a:ext cx="8977136" cy="4706437"/>
        </p:xfrm>
        <a:graphic>
          <a:graphicData uri="http://schemas.openxmlformats.org/drawingml/2006/table">
            <a:tbl>
              <a:tblPr firstRow="1" bandRow="1">
                <a:tableStyleId>{5FD0F851-EC5A-4D38-B0AD-8093EC10F338}</a:tableStyleId>
              </a:tblPr>
              <a:tblGrid>
                <a:gridCol w="1282448">
                  <a:extLst>
                    <a:ext uri="{9D8B030D-6E8A-4147-A177-3AD203B41FA5}">
                      <a16:colId xmlns:a16="http://schemas.microsoft.com/office/drawing/2014/main" val="808422526"/>
                    </a:ext>
                  </a:extLst>
                </a:gridCol>
                <a:gridCol w="1282448">
                  <a:extLst>
                    <a:ext uri="{9D8B030D-6E8A-4147-A177-3AD203B41FA5}">
                      <a16:colId xmlns:a16="http://schemas.microsoft.com/office/drawing/2014/main" val="3912315582"/>
                    </a:ext>
                  </a:extLst>
                </a:gridCol>
                <a:gridCol w="1282448">
                  <a:extLst>
                    <a:ext uri="{9D8B030D-6E8A-4147-A177-3AD203B41FA5}">
                      <a16:colId xmlns:a16="http://schemas.microsoft.com/office/drawing/2014/main" val="3274588705"/>
                    </a:ext>
                  </a:extLst>
                </a:gridCol>
                <a:gridCol w="1282448">
                  <a:extLst>
                    <a:ext uri="{9D8B030D-6E8A-4147-A177-3AD203B41FA5}">
                      <a16:colId xmlns:a16="http://schemas.microsoft.com/office/drawing/2014/main" val="403745779"/>
                    </a:ext>
                  </a:extLst>
                </a:gridCol>
                <a:gridCol w="1282448">
                  <a:extLst>
                    <a:ext uri="{9D8B030D-6E8A-4147-A177-3AD203B41FA5}">
                      <a16:colId xmlns:a16="http://schemas.microsoft.com/office/drawing/2014/main" val="2715098398"/>
                    </a:ext>
                  </a:extLst>
                </a:gridCol>
                <a:gridCol w="1282448">
                  <a:extLst>
                    <a:ext uri="{9D8B030D-6E8A-4147-A177-3AD203B41FA5}">
                      <a16:colId xmlns:a16="http://schemas.microsoft.com/office/drawing/2014/main" val="323147970"/>
                    </a:ext>
                  </a:extLst>
                </a:gridCol>
                <a:gridCol w="1282448">
                  <a:extLst>
                    <a:ext uri="{9D8B030D-6E8A-4147-A177-3AD203B41FA5}">
                      <a16:colId xmlns:a16="http://schemas.microsoft.com/office/drawing/2014/main" val="4038578078"/>
                    </a:ext>
                  </a:extLst>
                </a:gridCol>
              </a:tblGrid>
              <a:tr h="587858">
                <a:tc>
                  <a:txBody>
                    <a:bodyPr/>
                    <a:lstStyle/>
                    <a:p>
                      <a:pPr algn="ct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518246541"/>
                  </a:ext>
                </a:extLst>
              </a:tr>
              <a:tr h="587858">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2786850560"/>
                  </a:ext>
                </a:extLst>
              </a:tr>
              <a:tr h="591431">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511049958"/>
                  </a:ext>
                </a:extLst>
              </a:tr>
              <a:tr h="587858">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314026406"/>
                  </a:ext>
                </a:extLst>
              </a:tr>
              <a:tr h="587858">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688465815"/>
                  </a:ext>
                </a:extLst>
              </a:tr>
              <a:tr h="587858">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1793239045"/>
                  </a:ext>
                </a:extLst>
              </a:tr>
              <a:tr h="587858">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2236769059"/>
                  </a:ext>
                </a:extLst>
              </a:tr>
              <a:tr h="587858">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756853414"/>
                  </a:ext>
                </a:extLst>
              </a:tr>
            </a:tbl>
          </a:graphicData>
        </a:graphic>
      </p:graphicFrame>
      <p:pic>
        <p:nvPicPr>
          <p:cNvPr id="2050" name="Picture 2"/>
          <p:cNvPicPr>
            <a:picLocks noChangeAspect="1" noChangeArrowheads="1"/>
          </p:cNvPicPr>
          <p:nvPr/>
        </p:nvPicPr>
        <p:blipFill>
          <a:blip r:embed="rId5"/>
          <a:stretch>
            <a:fillRect/>
          </a:stretch>
        </p:blipFill>
        <p:spPr bwMode="auto">
          <a:xfrm>
            <a:off x="1971703" y="264174"/>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p:cNvPicPr>
            <a:picLocks noChangeAspect="1" noChangeArrowheads="1"/>
          </p:cNvPicPr>
          <p:nvPr/>
        </p:nvPicPr>
        <p:blipFill>
          <a:blip r:embed="rId5"/>
          <a:stretch>
            <a:fillRect/>
          </a:stretch>
        </p:blipFill>
        <p:spPr bwMode="auto">
          <a:xfrm>
            <a:off x="1922229" y="854594"/>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a:blip r:embed="rId5"/>
          <a:stretch>
            <a:fillRect/>
          </a:stretch>
        </p:blipFill>
        <p:spPr bwMode="auto">
          <a:xfrm>
            <a:off x="1971703" y="1486529"/>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p:cNvPicPr>
            <a:picLocks noChangeAspect="1" noChangeArrowheads="1"/>
          </p:cNvPicPr>
          <p:nvPr/>
        </p:nvPicPr>
        <p:blipFill>
          <a:blip r:embed="rId5"/>
          <a:stretch>
            <a:fillRect/>
          </a:stretch>
        </p:blipFill>
        <p:spPr bwMode="auto">
          <a:xfrm>
            <a:off x="1971703" y="2012371"/>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5"/>
          <a:stretch>
            <a:fillRect/>
          </a:stretch>
        </p:blipFill>
        <p:spPr bwMode="auto">
          <a:xfrm>
            <a:off x="1922229" y="2602791"/>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p:cNvPicPr>
            <a:picLocks noChangeAspect="1" noChangeArrowheads="1"/>
          </p:cNvPicPr>
          <p:nvPr/>
        </p:nvPicPr>
        <p:blipFill>
          <a:blip r:embed="rId5"/>
          <a:stretch>
            <a:fillRect/>
          </a:stretch>
        </p:blipFill>
        <p:spPr bwMode="auto">
          <a:xfrm>
            <a:off x="1927778" y="3189661"/>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p:nvPicPr>
        <p:blipFill>
          <a:blip r:embed="rId5"/>
          <a:stretch>
            <a:fillRect/>
          </a:stretch>
        </p:blipFill>
        <p:spPr bwMode="auto">
          <a:xfrm>
            <a:off x="1922229" y="3772074"/>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p:cNvPicPr>
            <a:picLocks noChangeAspect="1" noChangeArrowheads="1"/>
          </p:cNvPicPr>
          <p:nvPr/>
        </p:nvPicPr>
        <p:blipFill>
          <a:blip r:embed="rId5"/>
          <a:stretch>
            <a:fillRect/>
          </a:stretch>
        </p:blipFill>
        <p:spPr bwMode="auto">
          <a:xfrm>
            <a:off x="1872755" y="4366952"/>
            <a:ext cx="291865" cy="4728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811" y="264174"/>
            <a:ext cx="599661" cy="44599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0274" y="915649"/>
            <a:ext cx="599661" cy="44599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8779" y="1472603"/>
            <a:ext cx="599661" cy="44599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8780" y="2114084"/>
            <a:ext cx="599661" cy="4459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1525" y="2671708"/>
            <a:ext cx="599661" cy="4459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1525" y="3273055"/>
            <a:ext cx="599661" cy="44599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0275" y="3782515"/>
            <a:ext cx="599661" cy="44599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Shooting Star, Meteoroid, Star, Meteorite,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6372" y="4423996"/>
            <a:ext cx="599661" cy="4459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42A4904-46C6-4387-B3B3-3ECC49A9711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2" name="Picture 21">
            <a:extLst>
              <a:ext uri="{FF2B5EF4-FFF2-40B4-BE49-F238E27FC236}">
                <a16:creationId xmlns:a16="http://schemas.microsoft.com/office/drawing/2014/main" id="{06B290E6-81CF-4C6F-8D7A-EA1A86FFE4E9}"/>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5" name="Google Shape;715;p59">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40962" name="Picture 2" descr="Computer, Room, Desk, Toys, Game, Play, Child, You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790" y="13016"/>
            <a:ext cx="7727937" cy="4902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5B201C-13AC-4507-B6AE-0944B0C178E0}"/>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5" name="Picture 4">
            <a:extLst>
              <a:ext uri="{FF2B5EF4-FFF2-40B4-BE49-F238E27FC236}">
                <a16:creationId xmlns:a16="http://schemas.microsoft.com/office/drawing/2014/main" id="{986124F8-F292-438E-8A3D-68811F4B92B4}"/>
              </a:ext>
            </a:extLst>
          </p:cNvPr>
          <p:cNvPicPr>
            <a:picLocks noChangeAspect="1"/>
          </p:cNvPicPr>
          <p:nvPr/>
        </p:nvPicPr>
        <p:blipFill>
          <a:blip r:embed="rId6"/>
          <a:stretch>
            <a:fillRect/>
          </a:stretch>
        </p:blipFill>
        <p:spPr>
          <a:xfrm>
            <a:off x="8322450" y="4910932"/>
            <a:ext cx="451077" cy="233910"/>
          </a:xfrm>
          <a:prstGeom prst="rect">
            <a:avLst/>
          </a:prstGeom>
        </p:spPr>
      </p:pic>
      <p:pic>
        <p:nvPicPr>
          <p:cNvPr id="6" name="Google Shape;738;p61">
            <a:hlinkClick r:id="rId7" action="ppaction://hlinksldjump"/>
            <a:extLst>
              <a:ext uri="{FF2B5EF4-FFF2-40B4-BE49-F238E27FC236}">
                <a16:creationId xmlns:a16="http://schemas.microsoft.com/office/drawing/2014/main" id="{07AE799C-67FC-432D-8D3F-B2ED85EF1D36}"/>
              </a:ext>
            </a:extLst>
          </p:cNvPr>
          <p:cNvPicPr preferRelativeResize="0"/>
          <p:nvPr/>
        </p:nvPicPr>
        <p:blipFill>
          <a:blip r:embed="rId8"/>
          <a:stretch>
            <a:fillRect/>
          </a:stretch>
        </p:blipFill>
        <p:spPr>
          <a:xfrm rot="-398067">
            <a:off x="128427" y="4883067"/>
            <a:ext cx="601999" cy="256063"/>
          </a:xfrm>
          <a:prstGeom prst="rect">
            <a:avLst/>
          </a:prstGeom>
          <a:noFill/>
          <a:ln>
            <a:noFill/>
          </a:ln>
        </p:spPr>
      </p:pic>
      <p:pic>
        <p:nvPicPr>
          <p:cNvPr id="7" name="Picture 6">
            <a:hlinkClick r:id="rId7" action="ppaction://hlinksldjump"/>
            <a:extLst>
              <a:ext uri="{FF2B5EF4-FFF2-40B4-BE49-F238E27FC236}">
                <a16:creationId xmlns:a16="http://schemas.microsoft.com/office/drawing/2014/main" id="{C76F9D4B-0F37-4695-AB24-01FBC7978D8D}"/>
              </a:ext>
            </a:extLst>
          </p:cNvPr>
          <p:cNvPicPr>
            <a:picLocks noChangeAspect="1"/>
          </p:cNvPicPr>
          <p:nvPr/>
        </p:nvPicPr>
        <p:blipFill>
          <a:blip r:embed="rId9"/>
          <a:stretch>
            <a:fillRect/>
          </a:stretch>
        </p:blipFill>
        <p:spPr>
          <a:xfrm flipH="1">
            <a:off x="70438" y="4347755"/>
            <a:ext cx="246249" cy="39898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1" name="Google Shape;721;p60"/>
          <p:cNvPicPr preferRelativeResize="0"/>
          <p:nvPr/>
        </p:nvPicPr>
        <p:blipFill>
          <a:blip r:embed="rId3">
            <a:alphaModFix/>
          </a:blip>
          <a:stretch>
            <a:fillRect/>
          </a:stretch>
        </p:blipFill>
        <p:spPr>
          <a:xfrm>
            <a:off x="314950" y="46675"/>
            <a:ext cx="978550" cy="1061999"/>
          </a:xfrm>
          <a:prstGeom prst="rect">
            <a:avLst/>
          </a:prstGeom>
          <a:noFill/>
          <a:ln>
            <a:noFill/>
          </a:ln>
        </p:spPr>
      </p:pic>
      <p:pic>
        <p:nvPicPr>
          <p:cNvPr id="722" name="Google Shape;722;p60"/>
          <p:cNvPicPr preferRelativeResize="0"/>
          <p:nvPr/>
        </p:nvPicPr>
        <p:blipFill>
          <a:blip r:embed="rId4">
            <a:alphaModFix/>
          </a:blip>
          <a:stretch>
            <a:fillRect/>
          </a:stretch>
        </p:blipFill>
        <p:spPr>
          <a:xfrm>
            <a:off x="7621128" y="152400"/>
            <a:ext cx="908846" cy="994050"/>
          </a:xfrm>
          <a:prstGeom prst="rect">
            <a:avLst/>
          </a:prstGeom>
          <a:noFill/>
          <a:ln>
            <a:noFill/>
          </a:ln>
        </p:spPr>
      </p:pic>
      <p:pic>
        <p:nvPicPr>
          <p:cNvPr id="723" name="Google Shape;723;p60"/>
          <p:cNvPicPr preferRelativeResize="0"/>
          <p:nvPr/>
        </p:nvPicPr>
        <p:blipFill>
          <a:blip r:embed="rId5">
            <a:alphaModFix/>
          </a:blip>
          <a:stretch>
            <a:fillRect/>
          </a:stretch>
        </p:blipFill>
        <p:spPr>
          <a:xfrm>
            <a:off x="305425" y="1146450"/>
            <a:ext cx="978550" cy="1150781"/>
          </a:xfrm>
          <a:prstGeom prst="rect">
            <a:avLst/>
          </a:prstGeom>
          <a:noFill/>
          <a:ln>
            <a:noFill/>
          </a:ln>
        </p:spPr>
      </p:pic>
      <p:pic>
        <p:nvPicPr>
          <p:cNvPr id="724" name="Google Shape;724;p60"/>
          <p:cNvPicPr preferRelativeResize="0"/>
          <p:nvPr/>
        </p:nvPicPr>
        <p:blipFill>
          <a:blip r:embed="rId6">
            <a:alphaModFix/>
          </a:blip>
          <a:stretch>
            <a:fillRect/>
          </a:stretch>
        </p:blipFill>
        <p:spPr>
          <a:xfrm>
            <a:off x="332999" y="3450975"/>
            <a:ext cx="942442" cy="1117250"/>
          </a:xfrm>
          <a:prstGeom prst="rect">
            <a:avLst/>
          </a:prstGeom>
          <a:noFill/>
          <a:ln>
            <a:noFill/>
          </a:ln>
        </p:spPr>
      </p:pic>
      <p:pic>
        <p:nvPicPr>
          <p:cNvPr id="725" name="Google Shape;725;p60"/>
          <p:cNvPicPr preferRelativeResize="0"/>
          <p:nvPr/>
        </p:nvPicPr>
        <p:blipFill>
          <a:blip r:embed="rId7">
            <a:alphaModFix/>
          </a:blip>
          <a:stretch>
            <a:fillRect/>
          </a:stretch>
        </p:blipFill>
        <p:spPr>
          <a:xfrm>
            <a:off x="305425" y="2297225"/>
            <a:ext cx="978550" cy="1117250"/>
          </a:xfrm>
          <a:prstGeom prst="rect">
            <a:avLst/>
          </a:prstGeom>
          <a:noFill/>
          <a:ln>
            <a:noFill/>
          </a:ln>
        </p:spPr>
      </p:pic>
      <p:pic>
        <p:nvPicPr>
          <p:cNvPr id="726" name="Google Shape;726;p60"/>
          <p:cNvPicPr preferRelativeResize="0"/>
          <p:nvPr/>
        </p:nvPicPr>
        <p:blipFill>
          <a:blip r:embed="rId3">
            <a:alphaModFix/>
          </a:blip>
          <a:stretch>
            <a:fillRect/>
          </a:stretch>
        </p:blipFill>
        <p:spPr>
          <a:xfrm>
            <a:off x="7689748" y="2473925"/>
            <a:ext cx="866650" cy="940550"/>
          </a:xfrm>
          <a:prstGeom prst="rect">
            <a:avLst/>
          </a:prstGeom>
          <a:noFill/>
          <a:ln>
            <a:noFill/>
          </a:ln>
        </p:spPr>
      </p:pic>
      <p:pic>
        <p:nvPicPr>
          <p:cNvPr id="727" name="Google Shape;727;p60"/>
          <p:cNvPicPr preferRelativeResize="0"/>
          <p:nvPr/>
        </p:nvPicPr>
        <p:blipFill>
          <a:blip r:embed="rId5">
            <a:alphaModFix/>
          </a:blip>
          <a:stretch>
            <a:fillRect/>
          </a:stretch>
        </p:blipFill>
        <p:spPr>
          <a:xfrm>
            <a:off x="7689748" y="3627675"/>
            <a:ext cx="799788" cy="940550"/>
          </a:xfrm>
          <a:prstGeom prst="rect">
            <a:avLst/>
          </a:prstGeom>
          <a:noFill/>
          <a:ln>
            <a:noFill/>
          </a:ln>
        </p:spPr>
      </p:pic>
      <p:pic>
        <p:nvPicPr>
          <p:cNvPr id="729" name="Google Shape;729;p60"/>
          <p:cNvPicPr preferRelativeResize="0"/>
          <p:nvPr/>
        </p:nvPicPr>
        <p:blipFill>
          <a:blip r:embed="rId8">
            <a:alphaModFix/>
          </a:blip>
          <a:stretch>
            <a:fillRect/>
          </a:stretch>
        </p:blipFill>
        <p:spPr>
          <a:xfrm>
            <a:off x="7706647" y="1146450"/>
            <a:ext cx="832853" cy="994050"/>
          </a:xfrm>
          <a:prstGeom prst="rect">
            <a:avLst/>
          </a:prstGeom>
          <a:noFill/>
          <a:ln>
            <a:noFill/>
          </a:ln>
        </p:spPr>
      </p:pic>
      <p:pic>
        <p:nvPicPr>
          <p:cNvPr id="730" name="Google Shape;730;p60">
            <a:hlinkClick r:id="rId9" action="ppaction://hlinksldjump"/>
          </p:cNvPr>
          <p:cNvPicPr preferRelativeResize="0"/>
          <p:nvPr/>
        </p:nvPicPr>
        <p:blipFill>
          <a:blip r:embed="rId10">
            <a:alphaModFix/>
          </a:blip>
          <a:stretch>
            <a:fillRect/>
          </a:stretch>
        </p:blipFill>
        <p:spPr>
          <a:xfrm>
            <a:off x="0" y="1"/>
            <a:ext cx="319275" cy="323900"/>
          </a:xfrm>
          <a:prstGeom prst="rect">
            <a:avLst/>
          </a:prstGeom>
          <a:noFill/>
          <a:ln>
            <a:noFill/>
          </a:ln>
        </p:spPr>
      </p:pic>
      <p:graphicFrame>
        <p:nvGraphicFramePr>
          <p:cNvPr id="13" name="Table 12">
            <a:extLst>
              <a:ext uri="{FF2B5EF4-FFF2-40B4-BE49-F238E27FC236}">
                <a16:creationId xmlns:a16="http://schemas.microsoft.com/office/drawing/2014/main" id="{8E56DFC7-4B61-4A49-9026-E97C1353CBBC}"/>
              </a:ext>
            </a:extLst>
          </p:cNvPr>
          <p:cNvGraphicFramePr>
            <a:graphicFrameLocks noGrp="1"/>
          </p:cNvGraphicFramePr>
          <p:nvPr>
            <p:extLst>
              <p:ext uri="{D42A27DB-BD31-4B8C-83A1-F6EECF244321}">
                <p14:modId xmlns:p14="http://schemas.microsoft.com/office/powerpoint/2010/main" val="3600877425"/>
              </p:ext>
            </p:extLst>
          </p:nvPr>
        </p:nvGraphicFramePr>
        <p:xfrm>
          <a:off x="1524000" y="539750"/>
          <a:ext cx="6096000" cy="4183053"/>
        </p:xfrm>
        <a:graphic>
          <a:graphicData uri="http://schemas.openxmlformats.org/drawingml/2006/table">
            <a:tbl>
              <a:tblPr firstRow="1" bandRow="1"/>
              <a:tblGrid>
                <a:gridCol w="2032000">
                  <a:extLst>
                    <a:ext uri="{9D8B030D-6E8A-4147-A177-3AD203B41FA5}">
                      <a16:colId xmlns:a16="http://schemas.microsoft.com/office/drawing/2014/main" val="4007413028"/>
                    </a:ext>
                  </a:extLst>
                </a:gridCol>
                <a:gridCol w="2032000">
                  <a:extLst>
                    <a:ext uri="{9D8B030D-6E8A-4147-A177-3AD203B41FA5}">
                      <a16:colId xmlns:a16="http://schemas.microsoft.com/office/drawing/2014/main" val="3974893960"/>
                    </a:ext>
                  </a:extLst>
                </a:gridCol>
                <a:gridCol w="2032000">
                  <a:extLst>
                    <a:ext uri="{9D8B030D-6E8A-4147-A177-3AD203B41FA5}">
                      <a16:colId xmlns:a16="http://schemas.microsoft.com/office/drawing/2014/main" val="428926755"/>
                    </a:ext>
                  </a:extLst>
                </a:gridCol>
              </a:tblGrid>
              <a:tr h="1394351">
                <a:tc>
                  <a:txBody>
                    <a:bodyPr/>
                    <a:lstStyle/>
                    <a:p>
                      <a:pPr algn="ctr"/>
                      <a:r>
                        <a:rPr lang="en-US" b="0" dirty="0">
                          <a:latin typeface="Arial Rounded MT Bold" panose="020F0704030504030204" pitchFamily="34" charset="0"/>
                        </a:rPr>
                        <a:t>Find something</a:t>
                      </a:r>
                    </a:p>
                    <a:p>
                      <a:pPr algn="ctr"/>
                      <a:endParaRPr lang="en-US" b="1" dirty="0">
                        <a:latin typeface="Arial Rounded MT Bold" panose="020F0704030504030204" pitchFamily="34" charset="0"/>
                      </a:endParaRPr>
                    </a:p>
                    <a:p>
                      <a:pPr algn="ctr"/>
                      <a:endParaRPr lang="en-US" b="1" dirty="0">
                        <a:latin typeface="Arial Rounded MT Bold" panose="020F0704030504030204" pitchFamily="34" charset="0"/>
                      </a:endParaRPr>
                    </a:p>
                    <a:p>
                      <a:pPr algn="ctr"/>
                      <a:r>
                        <a:rPr lang="en-US" b="0" dirty="0">
                          <a:latin typeface="Arial Rounded MT Bold" panose="020F0704030504030204" pitchFamily="34" charset="0"/>
                        </a:rPr>
                        <a:t>that starts with the first letter of your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algn="ctr"/>
                      <a:endParaRPr lang="en-US" dirty="0"/>
                    </a:p>
                    <a:p>
                      <a:pPr algn="ctr"/>
                      <a:endParaRPr lang="en-US" dirty="0"/>
                    </a:p>
                    <a:p>
                      <a:pPr algn="ctr"/>
                      <a:r>
                        <a:rPr lang="en-US" sz="1400" b="0" i="0" u="none" strike="noStrike" cap="none" dirty="0">
                          <a:solidFill>
                            <a:srgbClr val="000000"/>
                          </a:solidFill>
                          <a:latin typeface="Arial Rounded MT Bold" panose="020F0704030504030204" pitchFamily="34" charset="0"/>
                          <a:cs typeface="Arial"/>
                          <a:sym typeface="Arial"/>
                        </a:rPr>
                        <a:t>made of plastic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that makes you smile</a:t>
                      </a:r>
                      <a:endParaRPr lang="en-US" dirty="0"/>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08613078"/>
                  </a:ext>
                </a:extLst>
              </a:tr>
              <a:tr h="139435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that is green</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with numbers on it</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with a face on it</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46516333"/>
                  </a:ext>
                </a:extLst>
              </a:tr>
              <a:tr h="139435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with wheels</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that you made</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Find something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Rounded MT Bold" panose="020F07040305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Arial Rounded MT Bold" panose="020F0704030504030204" pitchFamily="34" charset="0"/>
                        </a:rPr>
                        <a:t>something you love</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57338507"/>
                  </a:ext>
                </a:extLst>
              </a:tr>
            </a:tbl>
          </a:graphicData>
        </a:graphic>
      </p:graphicFrame>
      <p:sp>
        <p:nvSpPr>
          <p:cNvPr id="14" name="TextBox 13">
            <a:extLst>
              <a:ext uri="{FF2B5EF4-FFF2-40B4-BE49-F238E27FC236}">
                <a16:creationId xmlns:a16="http://schemas.microsoft.com/office/drawing/2014/main" id="{2BEAE929-F65B-40FE-B1ED-AC73E64A99C6}"/>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F0B757B1-F19F-4C0D-B54A-B7B76DA08DDE}"/>
              </a:ext>
            </a:extLst>
          </p:cNvPr>
          <p:cNvPicPr>
            <a:picLocks noChangeAspect="1"/>
          </p:cNvPicPr>
          <p:nvPr/>
        </p:nvPicPr>
        <p:blipFill>
          <a:blip r:embed="rId11"/>
          <a:stretch>
            <a:fillRect/>
          </a:stretch>
        </p:blipFill>
        <p:spPr>
          <a:xfrm>
            <a:off x="8322450" y="4910932"/>
            <a:ext cx="451077" cy="233910"/>
          </a:xfrm>
          <a:prstGeom prst="rect">
            <a:avLst/>
          </a:prstGeom>
        </p:spPr>
      </p:pic>
      <p:pic>
        <p:nvPicPr>
          <p:cNvPr id="16" name="Google Shape;738;p61">
            <a:hlinkClick r:id="rId12" action="ppaction://hlinksldjump"/>
            <a:extLst>
              <a:ext uri="{FF2B5EF4-FFF2-40B4-BE49-F238E27FC236}">
                <a16:creationId xmlns:a16="http://schemas.microsoft.com/office/drawing/2014/main" id="{76B6B268-E29E-4061-8A4F-2D1E9FD16749}"/>
              </a:ext>
            </a:extLst>
          </p:cNvPr>
          <p:cNvPicPr preferRelativeResize="0"/>
          <p:nvPr/>
        </p:nvPicPr>
        <p:blipFill>
          <a:blip r:embed="rId13"/>
          <a:stretch>
            <a:fillRect/>
          </a:stretch>
        </p:blipFill>
        <p:spPr>
          <a:xfrm rot="-398067">
            <a:off x="19924" y="4766587"/>
            <a:ext cx="780525" cy="390262"/>
          </a:xfrm>
          <a:prstGeom prst="rect">
            <a:avLst/>
          </a:prstGeom>
          <a:noFill/>
          <a:ln>
            <a:noFill/>
          </a:ln>
        </p:spPr>
      </p:pic>
      <p:pic>
        <p:nvPicPr>
          <p:cNvPr id="17" name="Picture 16">
            <a:hlinkClick r:id="rId12" action="ppaction://hlinksldjump"/>
            <a:extLst>
              <a:ext uri="{FF2B5EF4-FFF2-40B4-BE49-F238E27FC236}">
                <a16:creationId xmlns:a16="http://schemas.microsoft.com/office/drawing/2014/main" id="{2EF4655E-303D-401A-BC2A-91BDC1BD1AF7}"/>
              </a:ext>
            </a:extLst>
          </p:cNvPr>
          <p:cNvPicPr>
            <a:picLocks noChangeAspect="1"/>
          </p:cNvPicPr>
          <p:nvPr/>
        </p:nvPicPr>
        <p:blipFill>
          <a:blip r:embed="rId14"/>
          <a:stretch>
            <a:fillRect/>
          </a:stretch>
        </p:blipFill>
        <p:spPr>
          <a:xfrm flipH="1">
            <a:off x="59086" y="4221411"/>
            <a:ext cx="319275" cy="51730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61"/>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736" name="Google Shape;736;p61"/>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 Combined Time!</a:t>
            </a:r>
            <a:endParaRPr sz="6900" b="1">
              <a:latin typeface="Amatic SC"/>
              <a:ea typeface="Amatic SC"/>
              <a:cs typeface="Amatic SC"/>
              <a:sym typeface="Amatic SC"/>
            </a:endParaRPr>
          </a:p>
        </p:txBody>
      </p:sp>
      <p:pic>
        <p:nvPicPr>
          <p:cNvPr id="737" name="Google Shape;737;p61">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738" name="Google Shape;738;p61">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6" name="TextBox 5">
            <a:extLst>
              <a:ext uri="{FF2B5EF4-FFF2-40B4-BE49-F238E27FC236}">
                <a16:creationId xmlns:a16="http://schemas.microsoft.com/office/drawing/2014/main" id="{7DAB3E1A-9070-4D7D-B0A7-16824E1D40F4}"/>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8B25CDD9-DE15-41BF-B881-B897C7897BB1}"/>
              </a:ext>
            </a:extLst>
          </p:cNvPr>
          <p:cNvPicPr>
            <a:picLocks noChangeAspect="1"/>
          </p:cNvPicPr>
          <p:nvPr/>
        </p:nvPicPr>
        <p:blipFill>
          <a:blip r:embed="rId7"/>
          <a:stretch>
            <a:fillRect/>
          </a:stretch>
        </p:blipFill>
        <p:spPr>
          <a:xfrm>
            <a:off x="8322450" y="4910932"/>
            <a:ext cx="451077" cy="233910"/>
          </a:xfrm>
          <a:prstGeom prst="rect">
            <a:avLst/>
          </a:prstGeom>
        </p:spPr>
      </p:pic>
      <p:pic>
        <p:nvPicPr>
          <p:cNvPr id="8" name="Picture 7">
            <a:hlinkClick r:id="rId5" action="ppaction://hlinksldjump"/>
            <a:extLst>
              <a:ext uri="{FF2B5EF4-FFF2-40B4-BE49-F238E27FC236}">
                <a16:creationId xmlns:a16="http://schemas.microsoft.com/office/drawing/2014/main" id="{6496D7A8-06DA-400D-BB3A-A179E6A51E3F}"/>
              </a:ext>
            </a:extLst>
          </p:cNvPr>
          <p:cNvPicPr>
            <a:picLocks noChangeAspect="1"/>
          </p:cNvPicPr>
          <p:nvPr/>
        </p:nvPicPr>
        <p:blipFill>
          <a:blip r:embed="rId8"/>
          <a:stretch>
            <a:fillRect/>
          </a:stretch>
        </p:blipFill>
        <p:spPr>
          <a:xfrm flipH="1">
            <a:off x="59086" y="4221411"/>
            <a:ext cx="319275" cy="51730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2"/>
          <p:cNvSpPr txBox="1"/>
          <p:nvPr/>
        </p:nvSpPr>
        <p:spPr>
          <a:xfrm>
            <a:off x="0" y="0"/>
            <a:ext cx="91440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3700" b="1" dirty="0">
                <a:solidFill>
                  <a:srgbClr val="351C75"/>
                </a:solidFill>
                <a:latin typeface="Amatic SC"/>
                <a:ea typeface="Amatic SC"/>
                <a:cs typeface="Amatic SC"/>
                <a:sym typeface="Amatic SC"/>
              </a:rPr>
              <a:t>Combined Time Instructions</a:t>
            </a:r>
            <a:endParaRPr sz="3700" b="1" dirty="0">
              <a:solidFill>
                <a:srgbClr val="351C75"/>
              </a:solidFill>
              <a:latin typeface="Amatic SC"/>
              <a:ea typeface="Amatic SC"/>
              <a:cs typeface="Amatic SC"/>
              <a:sym typeface="Amatic SC"/>
            </a:endParaRPr>
          </a:p>
          <a:p>
            <a:pPr marL="457200" lvl="0" indent="-457200" rtl="0">
              <a:lnSpc>
                <a:spcPct val="115000"/>
              </a:lnSpc>
              <a:spcBef>
                <a:spcPts val="1200"/>
              </a:spcBef>
              <a:spcAft>
                <a:spcPts val="1200"/>
              </a:spcAft>
              <a:buFont typeface="+mj-lt"/>
              <a:buAutoNum type="arabicPeriod"/>
            </a:pPr>
            <a:r>
              <a:rPr lang="en-US" sz="1800" dirty="0">
                <a:solidFill>
                  <a:schemeClr val="dk1"/>
                </a:solidFill>
              </a:rPr>
              <a:t>Group members will take turns sharing with their caregivers definitions for different trauma types. </a:t>
            </a:r>
          </a:p>
          <a:p>
            <a:pPr marL="457200" lvl="0" indent="-457200" rtl="0">
              <a:lnSpc>
                <a:spcPct val="115000"/>
              </a:lnSpc>
              <a:spcBef>
                <a:spcPts val="1200"/>
              </a:spcBef>
              <a:spcAft>
                <a:spcPts val="1200"/>
              </a:spcAft>
              <a:buFont typeface="+mj-lt"/>
              <a:buAutoNum type="arabicPeriod"/>
            </a:pPr>
            <a:r>
              <a:rPr lang="en-US" sz="1800" dirty="0">
                <a:solidFill>
                  <a:schemeClr val="dk1"/>
                </a:solidFill>
              </a:rPr>
              <a:t>During our youth group time, group members added special symbols to pictures that represent each trauma type. During this combined time, caregivers will get to see how many youth have been brave to share which trauma types they experienced.</a:t>
            </a:r>
          </a:p>
          <a:p>
            <a:pPr marL="457200" lvl="0" indent="-457200" rtl="0">
              <a:lnSpc>
                <a:spcPct val="115000"/>
              </a:lnSpc>
              <a:spcBef>
                <a:spcPts val="1200"/>
              </a:spcBef>
              <a:spcAft>
                <a:spcPts val="1200"/>
              </a:spcAft>
              <a:buFont typeface="+mj-lt"/>
              <a:buAutoNum type="arabicPeriod"/>
            </a:pPr>
            <a:r>
              <a:rPr lang="en-US" sz="1800" dirty="0">
                <a:solidFill>
                  <a:schemeClr val="dk1"/>
                </a:solidFill>
              </a:rPr>
              <a:t>Family members will take turns answering questions about different trauma types that are common to families who attend this program.</a:t>
            </a:r>
          </a:p>
          <a:p>
            <a:pPr marL="457200" lvl="0" indent="-457200" rtl="0">
              <a:lnSpc>
                <a:spcPct val="115000"/>
              </a:lnSpc>
              <a:spcBef>
                <a:spcPts val="1200"/>
              </a:spcBef>
              <a:spcAft>
                <a:spcPts val="1200"/>
              </a:spcAft>
              <a:buFont typeface="+mj-lt"/>
              <a:buAutoNum type="arabicPeriod"/>
            </a:pPr>
            <a:r>
              <a:rPr lang="en" sz="1800" dirty="0">
                <a:solidFill>
                  <a:schemeClr val="dk1"/>
                </a:solidFill>
              </a:rPr>
              <a:t>Family members can help each other when needed!</a:t>
            </a:r>
            <a:endParaRPr sz="1800" dirty="0">
              <a:solidFill>
                <a:schemeClr val="dk1"/>
              </a:solidFill>
            </a:endParaRPr>
          </a:p>
        </p:txBody>
      </p:sp>
      <p:pic>
        <p:nvPicPr>
          <p:cNvPr id="744" name="Google Shape;744;p62">
            <a:hlinkClick r:id="rId3" action="ppaction://hlinksldjump"/>
          </p:cNvPr>
          <p:cNvPicPr preferRelativeResize="0"/>
          <p:nvPr/>
        </p:nvPicPr>
        <p:blipFill>
          <a:blip r:embed="rId4"/>
          <a:stretch>
            <a:fillRect/>
          </a:stretch>
        </p:blipFill>
        <p:spPr>
          <a:xfrm rot="-398067">
            <a:off x="22925" y="4818349"/>
            <a:ext cx="700051" cy="342990"/>
          </a:xfrm>
          <a:prstGeom prst="rect">
            <a:avLst/>
          </a:prstGeom>
          <a:noFill/>
          <a:ln>
            <a:noFill/>
          </a:ln>
        </p:spPr>
      </p:pic>
      <p:pic>
        <p:nvPicPr>
          <p:cNvPr id="745" name="Google Shape;745;p62">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746" name="Google Shape;746;p62">
            <a:hlinkClick r:id="rId7" action="ppaction://hlinksldjump"/>
          </p:cNvPr>
          <p:cNvPicPr preferRelativeResize="0"/>
          <p:nvPr/>
        </p:nvPicPr>
        <p:blipFill>
          <a:blip r:embed="rId8">
            <a:alphaModFix/>
          </a:blip>
          <a:stretch>
            <a:fillRect/>
          </a:stretch>
        </p:blipFill>
        <p:spPr>
          <a:xfrm>
            <a:off x="8804975" y="4745475"/>
            <a:ext cx="226725" cy="306574"/>
          </a:xfrm>
          <a:prstGeom prst="rect">
            <a:avLst/>
          </a:prstGeom>
          <a:noFill/>
          <a:ln>
            <a:noFill/>
          </a:ln>
        </p:spPr>
      </p:pic>
      <p:sp>
        <p:nvSpPr>
          <p:cNvPr id="6" name="TextBox 5">
            <a:extLst>
              <a:ext uri="{FF2B5EF4-FFF2-40B4-BE49-F238E27FC236}">
                <a16:creationId xmlns:a16="http://schemas.microsoft.com/office/drawing/2014/main" id="{583108E5-E081-405D-8D68-A213909DED2C}"/>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686CB872-121F-46C2-83F5-94BACA645A9D}"/>
              </a:ext>
            </a:extLst>
          </p:cNvPr>
          <p:cNvPicPr>
            <a:picLocks noChangeAspect="1"/>
          </p:cNvPicPr>
          <p:nvPr/>
        </p:nvPicPr>
        <p:blipFill>
          <a:blip r:embed="rId9"/>
          <a:stretch>
            <a:fillRect/>
          </a:stretch>
        </p:blipFill>
        <p:spPr>
          <a:xfrm>
            <a:off x="8322450" y="4910932"/>
            <a:ext cx="451077" cy="233910"/>
          </a:xfrm>
          <a:prstGeom prst="rect">
            <a:avLst/>
          </a:prstGeom>
        </p:spPr>
      </p:pic>
      <p:pic>
        <p:nvPicPr>
          <p:cNvPr id="8" name="Picture 7">
            <a:hlinkClick r:id="rId3" action="ppaction://hlinksldjump"/>
            <a:extLst>
              <a:ext uri="{FF2B5EF4-FFF2-40B4-BE49-F238E27FC236}">
                <a16:creationId xmlns:a16="http://schemas.microsoft.com/office/drawing/2014/main" id="{677C0C7A-7F33-4FB0-92A9-B515800A442F}"/>
              </a:ext>
            </a:extLst>
          </p:cNvPr>
          <p:cNvPicPr>
            <a:picLocks noChangeAspect="1"/>
          </p:cNvPicPr>
          <p:nvPr/>
        </p:nvPicPr>
        <p:blipFill>
          <a:blip r:embed="rId10"/>
          <a:stretch>
            <a:fillRect/>
          </a:stretch>
        </p:blipFill>
        <p:spPr>
          <a:xfrm flipH="1">
            <a:off x="29542" y="4417262"/>
            <a:ext cx="260189" cy="42157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3"/>
          <p:cNvSpPr txBox="1"/>
          <p:nvPr/>
        </p:nvSpPr>
        <p:spPr>
          <a:xfrm>
            <a:off x="643375" y="127750"/>
            <a:ext cx="2656800"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Amatic SC"/>
                <a:ea typeface="Amatic SC"/>
                <a:cs typeface="Amatic SC"/>
                <a:sym typeface="Amatic SC"/>
              </a:rPr>
              <a:t>HOME </a:t>
            </a:r>
            <a:endParaRPr sz="4800" b="1">
              <a:solidFill>
                <a:srgbClr val="FFFFFF"/>
              </a:solidFill>
              <a:latin typeface="Amatic SC"/>
              <a:ea typeface="Amatic SC"/>
              <a:cs typeface="Amatic SC"/>
              <a:sym typeface="Amatic SC"/>
            </a:endParaRPr>
          </a:p>
          <a:p>
            <a:pPr marL="0" lvl="0" indent="0" algn="ctr" rtl="0">
              <a:spcBef>
                <a:spcPts val="0"/>
              </a:spcBef>
              <a:spcAft>
                <a:spcPts val="0"/>
              </a:spcAft>
              <a:buNone/>
            </a:pPr>
            <a:r>
              <a:rPr lang="en" sz="4800" b="1">
                <a:solidFill>
                  <a:srgbClr val="FFFFFF"/>
                </a:solidFill>
                <a:latin typeface="Amatic SC"/>
                <a:ea typeface="Amatic SC"/>
                <a:cs typeface="Amatic SC"/>
                <a:sym typeface="Amatic SC"/>
              </a:rPr>
              <a:t>Activity </a:t>
            </a:r>
            <a:endParaRPr sz="4800" b="1">
              <a:solidFill>
                <a:srgbClr val="FFFFFF"/>
              </a:solidFill>
              <a:latin typeface="Amatic SC"/>
              <a:ea typeface="Amatic SC"/>
              <a:cs typeface="Amatic SC"/>
              <a:sym typeface="Amatic SC"/>
            </a:endParaRPr>
          </a:p>
          <a:p>
            <a:pPr marL="0" lvl="0" indent="0" algn="l" rtl="0">
              <a:spcBef>
                <a:spcPts val="0"/>
              </a:spcBef>
              <a:spcAft>
                <a:spcPts val="0"/>
              </a:spcAft>
              <a:buNone/>
            </a:pPr>
            <a:endParaRPr sz="4800" b="1">
              <a:solidFill>
                <a:srgbClr val="FFFFFF"/>
              </a:solidFill>
              <a:latin typeface="Amatic SC"/>
              <a:ea typeface="Amatic SC"/>
              <a:cs typeface="Amatic SC"/>
              <a:sym typeface="Amatic SC"/>
            </a:endParaRPr>
          </a:p>
        </p:txBody>
      </p:sp>
      <p:sp>
        <p:nvSpPr>
          <p:cNvPr id="752" name="Google Shape;752;p63"/>
          <p:cNvSpPr txBox="1"/>
          <p:nvPr/>
        </p:nvSpPr>
        <p:spPr>
          <a:xfrm>
            <a:off x="435025" y="2383550"/>
            <a:ext cx="8208600" cy="10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latin typeface="Amatic SC"/>
                <a:ea typeface="Amatic SC"/>
                <a:cs typeface="Amatic SC"/>
                <a:sym typeface="Amatic SC"/>
              </a:rPr>
              <a:t>Write about a time during the week when you have                              a heavy thought or feeling about your trauma.</a:t>
            </a:r>
            <a:endParaRPr sz="3300"/>
          </a:p>
        </p:txBody>
      </p:sp>
      <p:pic>
        <p:nvPicPr>
          <p:cNvPr id="753" name="Google Shape;753;p63">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54" name="Google Shape;754;p63">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755" name="Google Shape;755;p63"/>
          <p:cNvSpPr txBox="1"/>
          <p:nvPr/>
        </p:nvSpPr>
        <p:spPr>
          <a:xfrm>
            <a:off x="3458575" y="127750"/>
            <a:ext cx="5506200" cy="2047800"/>
          </a:xfrm>
          <a:prstGeom prst="rect">
            <a:avLst/>
          </a:prstGeom>
          <a:noFill/>
          <a:ln>
            <a:noFill/>
          </a:ln>
        </p:spPr>
        <p:txBody>
          <a:bodyPr spcFirstLastPara="1" wrap="square" lIns="91425" tIns="91425" rIns="91425" bIns="91425" anchor="t" anchorCtr="0">
            <a:noAutofit/>
          </a:bodyPr>
          <a:lstStyle/>
          <a:p>
            <a:pPr marL="0" marR="762000" lvl="0" indent="0" algn="ctr" rtl="0">
              <a:lnSpc>
                <a:spcPct val="115000"/>
              </a:lnSpc>
              <a:spcBef>
                <a:spcPts val="300"/>
              </a:spcBef>
              <a:spcAft>
                <a:spcPts val="0"/>
              </a:spcAft>
              <a:buNone/>
            </a:pPr>
            <a:r>
              <a:rPr lang="en" sz="2300" b="1">
                <a:latin typeface="Amatic SC"/>
                <a:ea typeface="Amatic SC"/>
                <a:cs typeface="Amatic SC"/>
                <a:sym typeface="Amatic SC"/>
              </a:rPr>
              <a:t>Some people who have been through a trauma will have heavy feelings and thoughts about what happened. When that happens to you, then you can use the coping skills learned in the group to help you lighten your thoughts and feelings.</a:t>
            </a:r>
            <a:endParaRPr sz="2300" b="1">
              <a:latin typeface="Amatic SC"/>
              <a:ea typeface="Amatic SC"/>
              <a:cs typeface="Amatic SC"/>
              <a:sym typeface="Amatic SC"/>
            </a:endParaRPr>
          </a:p>
        </p:txBody>
      </p:sp>
      <p:sp>
        <p:nvSpPr>
          <p:cNvPr id="756" name="Google Shape;756;p63"/>
          <p:cNvSpPr txBox="1"/>
          <p:nvPr/>
        </p:nvSpPr>
        <p:spPr>
          <a:xfrm>
            <a:off x="391950" y="3434675"/>
            <a:ext cx="8360100" cy="78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300"/>
              </a:spcBef>
              <a:spcAft>
                <a:spcPts val="1200"/>
              </a:spcAft>
              <a:buNone/>
            </a:pPr>
            <a:r>
              <a:rPr lang="en" sz="2800" b="1">
                <a:solidFill>
                  <a:schemeClr val="dk1"/>
                </a:solidFill>
                <a:latin typeface="Amatic SC"/>
                <a:ea typeface="Amatic SC"/>
                <a:cs typeface="Amatic SC"/>
                <a:sym typeface="Amatic SC"/>
              </a:rPr>
              <a:t>Write which coping skill you use to help lighten your thought or feeling.</a:t>
            </a:r>
            <a:endParaRPr sz="2800" b="1">
              <a:solidFill>
                <a:schemeClr val="dk1"/>
              </a:solidFill>
              <a:latin typeface="Amatic SC"/>
              <a:ea typeface="Amatic SC"/>
              <a:cs typeface="Amatic SC"/>
              <a:sym typeface="Amatic SC"/>
            </a:endParaRPr>
          </a:p>
        </p:txBody>
      </p:sp>
      <p:sp>
        <p:nvSpPr>
          <p:cNvPr id="757" name="Google Shape;757;p63"/>
          <p:cNvSpPr txBox="1"/>
          <p:nvPr/>
        </p:nvSpPr>
        <p:spPr>
          <a:xfrm>
            <a:off x="1500300" y="3909925"/>
            <a:ext cx="6143400" cy="47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None/>
            </a:pPr>
            <a:r>
              <a:rPr lang="en" sz="2600" b="1">
                <a:solidFill>
                  <a:schemeClr val="dk1"/>
                </a:solidFill>
                <a:latin typeface="Amatic SC"/>
                <a:ea typeface="Amatic SC"/>
                <a:cs typeface="Amatic SC"/>
                <a:sym typeface="Amatic SC"/>
              </a:rPr>
              <a:t>What is your feeling after using your coping skill?</a:t>
            </a:r>
            <a:endParaRPr sz="2600" b="1">
              <a:solidFill>
                <a:schemeClr val="dk1"/>
              </a:solidFill>
              <a:latin typeface="Amatic SC"/>
              <a:ea typeface="Amatic SC"/>
              <a:cs typeface="Amatic SC"/>
              <a:sym typeface="Amatic SC"/>
            </a:endParaRPr>
          </a:p>
        </p:txBody>
      </p:sp>
      <p:sp>
        <p:nvSpPr>
          <p:cNvPr id="9" name="TextBox 8">
            <a:extLst>
              <a:ext uri="{FF2B5EF4-FFF2-40B4-BE49-F238E27FC236}">
                <a16:creationId xmlns:a16="http://schemas.microsoft.com/office/drawing/2014/main" id="{2B283D4F-0B5C-45FC-B7E6-12EB4FB9DCC8}"/>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F3C67C1A-EE9A-4105-B4E1-AD5B4D018137}"/>
              </a:ext>
            </a:extLst>
          </p:cNvPr>
          <p:cNvPicPr>
            <a:picLocks noChangeAspect="1"/>
          </p:cNvPicPr>
          <p:nvPr/>
        </p:nvPicPr>
        <p:blipFill>
          <a:blip r:embed="rId7"/>
          <a:stretch>
            <a:fillRect/>
          </a:stretch>
        </p:blipFill>
        <p:spPr>
          <a:xfrm>
            <a:off x="8322450" y="4910932"/>
            <a:ext cx="451077" cy="233910"/>
          </a:xfrm>
          <a:prstGeom prst="rect">
            <a:avLst/>
          </a:prstGeom>
        </p:spPr>
      </p:pic>
      <p:pic>
        <p:nvPicPr>
          <p:cNvPr id="11" name="Picture 10">
            <a:hlinkClick r:id="rId5" action="ppaction://hlinksldjump"/>
            <a:extLst>
              <a:ext uri="{FF2B5EF4-FFF2-40B4-BE49-F238E27FC236}">
                <a16:creationId xmlns:a16="http://schemas.microsoft.com/office/drawing/2014/main" id="{A1203EC8-02EC-4390-A1E4-7CBDB775A729}"/>
              </a:ext>
            </a:extLst>
          </p:cNvPr>
          <p:cNvPicPr>
            <a:picLocks noChangeAspect="1"/>
          </p:cNvPicPr>
          <p:nvPr/>
        </p:nvPicPr>
        <p:blipFill>
          <a:blip r:embed="rId8"/>
          <a:stretch>
            <a:fillRect/>
          </a:stretch>
        </p:blipFill>
        <p:spPr>
          <a:xfrm flipH="1">
            <a:off x="59086" y="4221411"/>
            <a:ext cx="319275" cy="51730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4"/>
          <p:cNvSpPr txBox="1"/>
          <p:nvPr/>
        </p:nvSpPr>
        <p:spPr>
          <a:xfrm>
            <a:off x="1247100" y="281725"/>
            <a:ext cx="6649800" cy="1134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matic SC"/>
                <a:ea typeface="Amatic SC"/>
                <a:cs typeface="Amatic SC"/>
                <a:sym typeface="Amatic SC"/>
              </a:rPr>
              <a:t>HOME Activity Prize drawing </a:t>
            </a:r>
            <a:endParaRPr sz="6000" b="1">
              <a:solidFill>
                <a:srgbClr val="FFFFFF"/>
              </a:solidFill>
              <a:latin typeface="Amatic SC"/>
              <a:ea typeface="Amatic SC"/>
              <a:cs typeface="Amatic SC"/>
              <a:sym typeface="Amatic SC"/>
            </a:endParaRPr>
          </a:p>
          <a:p>
            <a:pPr marL="0" lvl="0" indent="0" algn="l" rtl="0">
              <a:spcBef>
                <a:spcPts val="0"/>
              </a:spcBef>
              <a:spcAft>
                <a:spcPts val="0"/>
              </a:spcAft>
              <a:buNone/>
            </a:pPr>
            <a:endParaRPr sz="6000" b="1">
              <a:solidFill>
                <a:srgbClr val="FFFFFF"/>
              </a:solidFill>
              <a:latin typeface="Amatic SC"/>
              <a:ea typeface="Amatic SC"/>
              <a:cs typeface="Amatic SC"/>
              <a:sym typeface="Amatic SC"/>
            </a:endParaRPr>
          </a:p>
        </p:txBody>
      </p:sp>
      <p:sp>
        <p:nvSpPr>
          <p:cNvPr id="763" name="Google Shape;763;p64"/>
          <p:cNvSpPr txBox="1"/>
          <p:nvPr/>
        </p:nvSpPr>
        <p:spPr>
          <a:xfrm>
            <a:off x="1626000" y="1987125"/>
            <a:ext cx="5892000" cy="19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Amatic SC"/>
                <a:ea typeface="Amatic SC"/>
                <a:cs typeface="Amatic SC"/>
                <a:sym typeface="Amatic SC"/>
              </a:rPr>
              <a:t>Who completed their weekly home activity?</a:t>
            </a:r>
            <a:endParaRPr sz="6000"/>
          </a:p>
        </p:txBody>
      </p:sp>
      <p:pic>
        <p:nvPicPr>
          <p:cNvPr id="764" name="Google Shape;764;p64">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65" name="Google Shape;765;p64">
            <a:hlinkClick r:id="rId5" action="ppaction://hlinksldjump"/>
          </p:cNvPr>
          <p:cNvPicPr preferRelativeResize="0"/>
          <p:nvPr/>
        </p:nvPicPr>
        <p:blipFill>
          <a:blip r:embed="rId6"/>
          <a:stretch>
            <a:fillRect/>
          </a:stretch>
        </p:blipFill>
        <p:spPr>
          <a:xfrm rot="-398067">
            <a:off x="19924" y="4766587"/>
            <a:ext cx="780525" cy="390262"/>
          </a:xfrm>
          <a:prstGeom prst="rect">
            <a:avLst/>
          </a:prstGeom>
          <a:noFill/>
          <a:ln>
            <a:noFill/>
          </a:ln>
        </p:spPr>
      </p:pic>
      <p:sp>
        <p:nvSpPr>
          <p:cNvPr id="6" name="TextBox 5">
            <a:extLst>
              <a:ext uri="{FF2B5EF4-FFF2-40B4-BE49-F238E27FC236}">
                <a16:creationId xmlns:a16="http://schemas.microsoft.com/office/drawing/2014/main" id="{C5CAB126-BA67-453A-9101-454E4C9C54D0}"/>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F73F56B5-14B7-4F5D-B9F8-78AB09FD218D}"/>
              </a:ext>
            </a:extLst>
          </p:cNvPr>
          <p:cNvPicPr>
            <a:picLocks noChangeAspect="1"/>
          </p:cNvPicPr>
          <p:nvPr/>
        </p:nvPicPr>
        <p:blipFill>
          <a:blip r:embed="rId7"/>
          <a:stretch>
            <a:fillRect/>
          </a:stretch>
        </p:blipFill>
        <p:spPr>
          <a:xfrm>
            <a:off x="8322450" y="4910932"/>
            <a:ext cx="451077" cy="233910"/>
          </a:xfrm>
          <a:prstGeom prst="rect">
            <a:avLst/>
          </a:prstGeom>
        </p:spPr>
      </p:pic>
      <p:pic>
        <p:nvPicPr>
          <p:cNvPr id="8" name="Picture 7">
            <a:hlinkClick r:id="rId5" action="ppaction://hlinksldjump"/>
            <a:extLst>
              <a:ext uri="{FF2B5EF4-FFF2-40B4-BE49-F238E27FC236}">
                <a16:creationId xmlns:a16="http://schemas.microsoft.com/office/drawing/2014/main" id="{A7F42EED-0EA2-42B8-8015-CE8632A12428}"/>
              </a:ext>
            </a:extLst>
          </p:cNvPr>
          <p:cNvPicPr>
            <a:picLocks noChangeAspect="1"/>
          </p:cNvPicPr>
          <p:nvPr/>
        </p:nvPicPr>
        <p:blipFill>
          <a:blip r:embed="rId8"/>
          <a:stretch>
            <a:fillRect/>
          </a:stretch>
        </p:blipFill>
        <p:spPr>
          <a:xfrm flipH="1">
            <a:off x="59086" y="4221411"/>
            <a:ext cx="319275" cy="51730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65"/>
          <p:cNvSpPr txBox="1"/>
          <p:nvPr/>
        </p:nvSpPr>
        <p:spPr>
          <a:xfrm>
            <a:off x="1214850" y="354175"/>
            <a:ext cx="6714300" cy="1609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rgbClr val="FFFFFF"/>
                </a:solidFill>
                <a:latin typeface="Amatic SC"/>
                <a:ea typeface="Amatic SC"/>
                <a:cs typeface="Amatic SC"/>
                <a:sym typeface="Amatic SC"/>
              </a:rPr>
              <a:t>Participation prize </a:t>
            </a:r>
            <a:endParaRPr sz="9600" b="1">
              <a:solidFill>
                <a:srgbClr val="FFFFFF"/>
              </a:solidFill>
              <a:latin typeface="Amatic SC"/>
              <a:ea typeface="Amatic SC"/>
              <a:cs typeface="Amatic SC"/>
              <a:sym typeface="Amatic SC"/>
            </a:endParaRPr>
          </a:p>
          <a:p>
            <a:pPr marL="0" lvl="0" indent="0" algn="l" rtl="0">
              <a:spcBef>
                <a:spcPts val="0"/>
              </a:spcBef>
              <a:spcAft>
                <a:spcPts val="0"/>
              </a:spcAft>
              <a:buNone/>
            </a:pPr>
            <a:endParaRPr sz="9600" b="1">
              <a:solidFill>
                <a:srgbClr val="FFFFFF"/>
              </a:solidFill>
              <a:latin typeface="Amatic SC"/>
              <a:ea typeface="Amatic SC"/>
              <a:cs typeface="Amatic SC"/>
              <a:sym typeface="Amatic SC"/>
            </a:endParaRPr>
          </a:p>
        </p:txBody>
      </p:sp>
      <p:pic>
        <p:nvPicPr>
          <p:cNvPr id="771" name="Google Shape;771;p6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772" name="Google Shape;772;p65">
            <a:hlinkClick r:id="rId5" action="ppaction://hlinksldjump"/>
          </p:cNvPr>
          <p:cNvPicPr preferRelativeResize="0"/>
          <p:nvPr/>
        </p:nvPicPr>
        <p:blipFill>
          <a:blip r:embed="rId6"/>
          <a:stretch>
            <a:fillRect/>
          </a:stretch>
        </p:blipFill>
        <p:spPr>
          <a:xfrm rot="-398064">
            <a:off x="2962604" y="2679698"/>
            <a:ext cx="3779406" cy="1889703"/>
          </a:xfrm>
          <a:prstGeom prst="rect">
            <a:avLst/>
          </a:prstGeom>
          <a:noFill/>
          <a:ln>
            <a:noFill/>
          </a:ln>
        </p:spPr>
      </p:pic>
      <p:sp>
        <p:nvSpPr>
          <p:cNvPr id="5" name="TextBox 4">
            <a:extLst>
              <a:ext uri="{FF2B5EF4-FFF2-40B4-BE49-F238E27FC236}">
                <a16:creationId xmlns:a16="http://schemas.microsoft.com/office/drawing/2014/main" id="{9D0DAA3B-D988-414E-9B7B-BF7B8B3DC4ED}"/>
              </a:ext>
            </a:extLst>
          </p:cNvPr>
          <p:cNvSpPr txBox="1"/>
          <p:nvPr/>
        </p:nvSpPr>
        <p:spPr>
          <a:xfrm>
            <a:off x="5132428" y="4896050"/>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4CBE0EDF-6FC5-44EC-BBC8-C1F8F1A5B707}"/>
              </a:ext>
            </a:extLst>
          </p:cNvPr>
          <p:cNvPicPr>
            <a:picLocks noChangeAspect="1"/>
          </p:cNvPicPr>
          <p:nvPr/>
        </p:nvPicPr>
        <p:blipFill>
          <a:blip r:embed="rId7"/>
          <a:stretch>
            <a:fillRect/>
          </a:stretch>
        </p:blipFill>
        <p:spPr>
          <a:xfrm>
            <a:off x="8322450" y="4910932"/>
            <a:ext cx="451077" cy="233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263525" y="137575"/>
            <a:ext cx="7618474" cy="4868349"/>
          </a:xfrm>
          <a:prstGeom prst="rect">
            <a:avLst/>
          </a:prstGeom>
          <a:noFill/>
          <a:ln w="114300" cap="flat" cmpd="dbl">
            <a:solidFill>
              <a:schemeClr val="dk2"/>
            </a:solidFill>
            <a:prstDash val="solid"/>
            <a:round/>
            <a:headEnd type="none" w="sm" len="sm"/>
            <a:tailEnd type="none" w="sm" len="sm"/>
          </a:ln>
        </p:spPr>
      </p:pic>
      <p:sp>
        <p:nvSpPr>
          <p:cNvPr id="119" name="Google Shape;119;p17"/>
          <p:cNvSpPr/>
          <p:nvPr/>
        </p:nvSpPr>
        <p:spPr>
          <a:xfrm>
            <a:off x="3885258" y="2839575"/>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17"/>
          <p:cNvPicPr preferRelativeResize="0"/>
          <p:nvPr/>
        </p:nvPicPr>
        <p:blipFill>
          <a:blip r:embed="rId4">
            <a:alphaModFix/>
          </a:blip>
          <a:stretch>
            <a:fillRect/>
          </a:stretch>
        </p:blipFill>
        <p:spPr>
          <a:xfrm>
            <a:off x="8311817" y="27613"/>
            <a:ext cx="551527" cy="592576"/>
          </a:xfrm>
          <a:prstGeom prst="rect">
            <a:avLst/>
          </a:prstGeom>
          <a:noFill/>
          <a:ln>
            <a:noFill/>
          </a:ln>
        </p:spPr>
      </p:pic>
      <p:pic>
        <p:nvPicPr>
          <p:cNvPr id="121" name="Google Shape;121;p17"/>
          <p:cNvPicPr preferRelativeResize="0"/>
          <p:nvPr/>
        </p:nvPicPr>
        <p:blipFill>
          <a:blip r:embed="rId5">
            <a:alphaModFix/>
          </a:blip>
          <a:stretch>
            <a:fillRect/>
          </a:stretch>
        </p:blipFill>
        <p:spPr>
          <a:xfrm>
            <a:off x="8236405" y="620189"/>
            <a:ext cx="644070" cy="710751"/>
          </a:xfrm>
          <a:prstGeom prst="rect">
            <a:avLst/>
          </a:prstGeom>
          <a:noFill/>
          <a:ln>
            <a:noFill/>
          </a:ln>
        </p:spPr>
      </p:pic>
      <p:pic>
        <p:nvPicPr>
          <p:cNvPr id="122" name="Google Shape;122;p17"/>
          <p:cNvPicPr preferRelativeResize="0"/>
          <p:nvPr/>
        </p:nvPicPr>
        <p:blipFill>
          <a:blip r:embed="rId6">
            <a:alphaModFix/>
          </a:blip>
          <a:stretch>
            <a:fillRect/>
          </a:stretch>
        </p:blipFill>
        <p:spPr>
          <a:xfrm>
            <a:off x="8248561" y="1410873"/>
            <a:ext cx="614783" cy="489002"/>
          </a:xfrm>
          <a:prstGeom prst="rect">
            <a:avLst/>
          </a:prstGeom>
          <a:noFill/>
          <a:ln>
            <a:noFill/>
          </a:ln>
        </p:spPr>
      </p:pic>
      <p:pic>
        <p:nvPicPr>
          <p:cNvPr id="123" name="Google Shape;123;p17"/>
          <p:cNvPicPr preferRelativeResize="0"/>
          <p:nvPr/>
        </p:nvPicPr>
        <p:blipFill>
          <a:blip r:embed="rId7">
            <a:alphaModFix/>
          </a:blip>
          <a:stretch>
            <a:fillRect/>
          </a:stretch>
        </p:blipFill>
        <p:spPr>
          <a:xfrm>
            <a:off x="8236405" y="2028718"/>
            <a:ext cx="614783" cy="543031"/>
          </a:xfrm>
          <a:prstGeom prst="rect">
            <a:avLst/>
          </a:prstGeom>
          <a:noFill/>
          <a:ln>
            <a:noFill/>
          </a:ln>
        </p:spPr>
      </p:pic>
      <p:pic>
        <p:nvPicPr>
          <p:cNvPr id="124" name="Google Shape;124;p17"/>
          <p:cNvPicPr preferRelativeResize="0"/>
          <p:nvPr/>
        </p:nvPicPr>
        <p:blipFill>
          <a:blip r:embed="rId8">
            <a:alphaModFix/>
          </a:blip>
          <a:stretch>
            <a:fillRect/>
          </a:stretch>
        </p:blipFill>
        <p:spPr>
          <a:xfrm>
            <a:off x="8145524" y="2619377"/>
            <a:ext cx="670426" cy="710751"/>
          </a:xfrm>
          <a:prstGeom prst="rect">
            <a:avLst/>
          </a:prstGeom>
          <a:noFill/>
          <a:ln>
            <a:noFill/>
          </a:ln>
        </p:spPr>
      </p:pic>
      <p:pic>
        <p:nvPicPr>
          <p:cNvPr id="125" name="Google Shape;125;p17"/>
          <p:cNvPicPr preferRelativeResize="0"/>
          <p:nvPr/>
        </p:nvPicPr>
        <p:blipFill>
          <a:blip r:embed="rId9">
            <a:alphaModFix/>
          </a:blip>
          <a:stretch>
            <a:fillRect/>
          </a:stretch>
        </p:blipFill>
        <p:spPr>
          <a:xfrm>
            <a:off x="8173345" y="3349800"/>
            <a:ext cx="614784" cy="710751"/>
          </a:xfrm>
          <a:prstGeom prst="rect">
            <a:avLst/>
          </a:prstGeom>
          <a:noFill/>
          <a:ln>
            <a:noFill/>
          </a:ln>
        </p:spPr>
      </p:pic>
      <p:pic>
        <p:nvPicPr>
          <p:cNvPr id="126" name="Google Shape;126;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7" name="Google Shape;127;p17">
            <a:hlinkClick r:id="rId12" action="ppaction://hlinksldjump"/>
          </p:cNvPr>
          <p:cNvPicPr preferRelativeResize="0"/>
          <p:nvPr/>
        </p:nvPicPr>
        <p:blipFill>
          <a:blip r:embed="rId13"/>
          <a:stretch>
            <a:fillRect/>
          </a:stretch>
        </p:blipFill>
        <p:spPr>
          <a:xfrm rot="-398067">
            <a:off x="-11901" y="4769862"/>
            <a:ext cx="780525" cy="390262"/>
          </a:xfrm>
          <a:prstGeom prst="rect">
            <a:avLst/>
          </a:prstGeom>
          <a:noFill/>
          <a:ln>
            <a:noFill/>
          </a:ln>
        </p:spPr>
      </p:pic>
      <p:sp>
        <p:nvSpPr>
          <p:cNvPr id="12" name="TextBox 11">
            <a:extLst>
              <a:ext uri="{FF2B5EF4-FFF2-40B4-BE49-F238E27FC236}">
                <a16:creationId xmlns:a16="http://schemas.microsoft.com/office/drawing/2014/main" id="{A99CBD25-B17F-4C4C-99DE-6BFF1FBAEF10}"/>
              </a:ext>
            </a:extLst>
          </p:cNvPr>
          <p:cNvSpPr txBox="1"/>
          <p:nvPr/>
        </p:nvSpPr>
        <p:spPr>
          <a:xfrm>
            <a:off x="8077200" y="4480065"/>
            <a:ext cx="1133401" cy="323165"/>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13" name="Picture 12">
            <a:extLst>
              <a:ext uri="{FF2B5EF4-FFF2-40B4-BE49-F238E27FC236}">
                <a16:creationId xmlns:a16="http://schemas.microsoft.com/office/drawing/2014/main" id="{BEAD1BEE-4781-4FA4-9D3C-79E21D55F499}"/>
              </a:ext>
            </a:extLst>
          </p:cNvPr>
          <p:cNvPicPr>
            <a:picLocks noChangeAspect="1"/>
          </p:cNvPicPr>
          <p:nvPr/>
        </p:nvPicPr>
        <p:blipFill>
          <a:blip r:embed="rId14"/>
          <a:stretch>
            <a:fillRect/>
          </a:stretch>
        </p:blipFill>
        <p:spPr>
          <a:xfrm>
            <a:off x="8623651" y="4872650"/>
            <a:ext cx="451077" cy="233910"/>
          </a:xfrm>
          <a:prstGeom prst="rect">
            <a:avLst/>
          </a:prstGeom>
        </p:spPr>
      </p:pic>
      <p:pic>
        <p:nvPicPr>
          <p:cNvPr id="3" name="Picture 2">
            <a:hlinkClick r:id="rId12" action="ppaction://hlinksldjump"/>
            <a:extLst>
              <a:ext uri="{FF2B5EF4-FFF2-40B4-BE49-F238E27FC236}">
                <a16:creationId xmlns:a16="http://schemas.microsoft.com/office/drawing/2014/main" id="{47BD9A51-1D59-463C-B41E-54AE8EAB4D61}"/>
              </a:ext>
            </a:extLst>
          </p:cNvPr>
          <p:cNvPicPr>
            <a:picLocks noChangeAspect="1"/>
          </p:cNvPicPr>
          <p:nvPr/>
        </p:nvPicPr>
        <p:blipFill>
          <a:blip r:embed="rId15"/>
          <a:stretch>
            <a:fillRect/>
          </a:stretch>
        </p:blipFill>
        <p:spPr>
          <a:xfrm flipH="1">
            <a:off x="59086" y="4221411"/>
            <a:ext cx="319275" cy="5173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3" name="Google Shape;133;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34" name="Google Shape;134;p18">
            <a:hlinkClick r:id="rId6" action="ppaction://hlinksldjump"/>
          </p:cNvPr>
          <p:cNvPicPr preferRelativeResize="0"/>
          <p:nvPr/>
        </p:nvPicPr>
        <p:blipFill>
          <a:blip r:embed="rId7"/>
          <a:stretch>
            <a:fillRect/>
          </a:stretch>
        </p:blipFill>
        <p:spPr>
          <a:xfrm rot="-398067">
            <a:off x="19924" y="4766587"/>
            <a:ext cx="780525" cy="390262"/>
          </a:xfrm>
          <a:prstGeom prst="rect">
            <a:avLst/>
          </a:prstGeom>
          <a:noFill/>
          <a:ln>
            <a:noFill/>
          </a:ln>
        </p:spPr>
      </p:pic>
      <p:sp>
        <p:nvSpPr>
          <p:cNvPr id="5" name="TextBox 4">
            <a:extLst>
              <a:ext uri="{FF2B5EF4-FFF2-40B4-BE49-F238E27FC236}">
                <a16:creationId xmlns:a16="http://schemas.microsoft.com/office/drawing/2014/main" id="{274EEB9A-1C19-4EE8-B4C5-9009E8CEFAB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E0EF0406-7E70-4EE6-917F-D4E017CBED17}"/>
              </a:ext>
            </a:extLst>
          </p:cNvPr>
          <p:cNvPicPr>
            <a:picLocks noChangeAspect="1"/>
          </p:cNvPicPr>
          <p:nvPr/>
        </p:nvPicPr>
        <p:blipFill>
          <a:blip r:embed="rId8"/>
          <a:stretch>
            <a:fillRect/>
          </a:stretch>
        </p:blipFill>
        <p:spPr>
          <a:xfrm>
            <a:off x="8692923" y="4886650"/>
            <a:ext cx="451077" cy="233910"/>
          </a:xfrm>
          <a:prstGeom prst="rect">
            <a:avLst/>
          </a:prstGeom>
        </p:spPr>
      </p:pic>
      <p:pic>
        <p:nvPicPr>
          <p:cNvPr id="7" name="Picture 6">
            <a:hlinkClick r:id="rId6" action="ppaction://hlinksldjump"/>
            <a:extLst>
              <a:ext uri="{FF2B5EF4-FFF2-40B4-BE49-F238E27FC236}">
                <a16:creationId xmlns:a16="http://schemas.microsoft.com/office/drawing/2014/main" id="{EE3BE14A-27F2-457E-A39D-10F8FB7A6430}"/>
              </a:ext>
            </a:extLst>
          </p:cNvPr>
          <p:cNvPicPr>
            <a:picLocks noChangeAspect="1"/>
          </p:cNvPicPr>
          <p:nvPr/>
        </p:nvPicPr>
        <p:blipFill>
          <a:blip r:embed="rId9"/>
          <a:stretch>
            <a:fillRect/>
          </a:stretch>
        </p:blipFill>
        <p:spPr>
          <a:xfrm flipH="1">
            <a:off x="59086" y="4221411"/>
            <a:ext cx="319275" cy="5173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9"/>
          <p:cNvPicPr preferRelativeResize="0"/>
          <p:nvPr/>
        </p:nvPicPr>
        <p:blipFill>
          <a:blip r:embed="rId3">
            <a:alphaModFix/>
          </a:blip>
          <a:stretch>
            <a:fillRect/>
          </a:stretch>
        </p:blipFill>
        <p:spPr>
          <a:xfrm>
            <a:off x="2584731" y="0"/>
            <a:ext cx="3974538" cy="5143499"/>
          </a:xfrm>
          <a:prstGeom prst="rect">
            <a:avLst/>
          </a:prstGeom>
          <a:noFill/>
          <a:ln>
            <a:noFill/>
          </a:ln>
        </p:spPr>
      </p:pic>
      <p:pic>
        <p:nvPicPr>
          <p:cNvPr id="140" name="Google Shape;140;p19">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41" name="Google Shape;141;p19">
            <a:hlinkClick r:id="rId6" action="ppaction://hlinksldjump"/>
          </p:cNvPr>
          <p:cNvPicPr preferRelativeResize="0"/>
          <p:nvPr/>
        </p:nvPicPr>
        <p:blipFill>
          <a:blip r:embed="rId7"/>
          <a:stretch>
            <a:fillRect/>
          </a:stretch>
        </p:blipFill>
        <p:spPr>
          <a:xfrm rot="-398067">
            <a:off x="19924" y="4709462"/>
            <a:ext cx="780525" cy="390262"/>
          </a:xfrm>
          <a:prstGeom prst="rect">
            <a:avLst/>
          </a:prstGeom>
          <a:noFill/>
          <a:ln>
            <a:noFill/>
          </a:ln>
        </p:spPr>
      </p:pic>
      <p:sp>
        <p:nvSpPr>
          <p:cNvPr id="7" name="TextBox 6">
            <a:extLst>
              <a:ext uri="{FF2B5EF4-FFF2-40B4-BE49-F238E27FC236}">
                <a16:creationId xmlns:a16="http://schemas.microsoft.com/office/drawing/2014/main" id="{2FB07781-E08F-4FD0-9B76-F2787DAC6B55}"/>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11624704-D9D2-43DD-9286-5C591950A03C}"/>
              </a:ext>
            </a:extLst>
          </p:cNvPr>
          <p:cNvPicPr>
            <a:picLocks noChangeAspect="1"/>
          </p:cNvPicPr>
          <p:nvPr/>
        </p:nvPicPr>
        <p:blipFill>
          <a:blip r:embed="rId8"/>
          <a:stretch>
            <a:fillRect/>
          </a:stretch>
        </p:blipFill>
        <p:spPr>
          <a:xfrm>
            <a:off x="8692923" y="4886650"/>
            <a:ext cx="451077" cy="233910"/>
          </a:xfrm>
          <a:prstGeom prst="rect">
            <a:avLst/>
          </a:prstGeom>
        </p:spPr>
      </p:pic>
      <p:pic>
        <p:nvPicPr>
          <p:cNvPr id="9" name="Picture 8">
            <a:hlinkClick r:id="rId6" action="ppaction://hlinksldjump"/>
            <a:extLst>
              <a:ext uri="{FF2B5EF4-FFF2-40B4-BE49-F238E27FC236}">
                <a16:creationId xmlns:a16="http://schemas.microsoft.com/office/drawing/2014/main" id="{96CE77CD-0ADB-4589-A6A8-70D4A841D1AF}"/>
              </a:ext>
            </a:extLst>
          </p:cNvPr>
          <p:cNvPicPr>
            <a:picLocks noChangeAspect="1"/>
          </p:cNvPicPr>
          <p:nvPr/>
        </p:nvPicPr>
        <p:blipFill>
          <a:blip r:embed="rId9"/>
          <a:stretch>
            <a:fillRect/>
          </a:stretch>
        </p:blipFill>
        <p:spPr>
          <a:xfrm flipH="1">
            <a:off x="59086" y="4221411"/>
            <a:ext cx="319275" cy="517306"/>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1223</TotalTime>
  <Words>3558</Words>
  <Application>Microsoft Office PowerPoint</Application>
  <PresentationFormat>On-screen Show (16:9)</PresentationFormat>
  <Paragraphs>422</Paragraphs>
  <Slides>66</Slides>
  <Notes>65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Amatic SC</vt:lpstr>
      <vt:lpstr>Curlz MT</vt:lpstr>
      <vt:lpstr>Arial Rounded MT Bold</vt:lpstr>
      <vt:lpstr>Simple Light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kids have to move to     a new home or leave their grown-ups or brothers       and sisters.</vt:lpstr>
      <vt:lpstr>How do youth feel when they can’t live with their parents?</vt:lpstr>
      <vt:lpstr>PowerPoint Presentation</vt:lpstr>
      <vt:lpstr>When family members live apart, they may  miss talking to and seeing each other.   What are 3 ways family members who live  apart can still feel close to each other when            they can’t see or talk to each other? </vt:lpstr>
      <vt:lpstr>PowerPoint Presentation</vt:lpstr>
      <vt:lpstr> When a youth loses a relationship      with someone close to them  through separation or                          death of the loved one.</vt:lpstr>
      <vt:lpstr>What are some reasons that a youth may not be able to live with a parent?</vt:lpstr>
      <vt:lpstr>How do people feel when a loved one dies?</vt:lpstr>
      <vt:lpstr>PowerPoint Presentation</vt:lpstr>
      <vt:lpstr>When a loved one dies, family members                     can feel especially sad around the                          loved one’s birthday or on special holidays.  What are 3 ways families can remember            their loved one in a good way during                      these special times?</vt:lpstr>
      <vt:lpstr>PowerPoint Presentation</vt:lpstr>
      <vt:lpstr>Physical - When a grown-up hurts a youth’s body  Verbal - When a grown-up hurts a youth with their words Sexual - When a person looks at or touches a youth’s private body parts or makes them look at or touch another’s private body parts.</vt:lpstr>
      <vt:lpstr>What are some ways that an adult might hurt a youth using their words or actions?</vt:lpstr>
      <vt:lpstr>         1 in 4 or 5 girls      1 in 6 or 7 boys</vt:lpstr>
      <vt:lpstr>TRUE or FALSE:  Youth are usually abused by strangers.</vt:lpstr>
      <vt:lpstr>Do most youth immediately tell an adult after being abused? </vt:lpstr>
      <vt:lpstr>PowerPoint Presentation</vt:lpstr>
      <vt:lpstr>It can be tough for youth to talk                                 in counseling about having been               physically, emotionally or sexually abused.  Caregivers, can you share how proud             you are of youth in this group for              talking in counseling about                                difficult trauma memories? </vt:lpstr>
      <vt:lpstr>PowerPoint Presentation</vt:lpstr>
      <vt:lpstr>When a youth doesn’t have food, clothes, a safe place to live, medical care, supervision, schooling, or the love and support they need.</vt:lpstr>
      <vt:lpstr>What are some ways a parent may                         not take care of their child’s needs?</vt:lpstr>
      <vt:lpstr>PowerPoint Presentation</vt:lpstr>
      <vt:lpstr>After youth have gone through times when they didn’t have enough food or other things they needed, they may still sometimes worry if it will happen again.  How could a caregiver help their child feel safer when they have these worries? </vt:lpstr>
      <vt:lpstr>PowerPoint Presentation</vt:lpstr>
      <vt:lpstr>When grown-ups in a youth’s family hurt each other through their words or behaviors.   Family fighting can also be called domestic violence. </vt:lpstr>
      <vt:lpstr>TRUE. Up to 1 in 9 youth                               live in a family where                            domestic violence happens. </vt:lpstr>
      <vt:lpstr>PowerPoint Presentation</vt:lpstr>
      <vt:lpstr>When a youth has experienced family fighting                       (or domestic violence), their body alarm system                   may go off when they’re reminded of these memories.   Name 3 examples of things that                                could remind a youth of family fighting.  How could a youth let their caregiver or a trusted       adult know when their body alarm system is                    going off inside? How could that adult help?</vt:lpstr>
      <vt:lpstr>PowerPoint Presentation</vt:lpstr>
      <vt:lpstr>Misusing or overusing drugs or alcohol         can hurt a family member’s health and                      keep them from making safe and healthy choices for themselves and others.  When using alcohol or drugs becomes           hard for a person to control or stop,                               this is called “addiction.” </vt:lpstr>
      <vt:lpstr>How might a youth feel if their parent  is abusing alcohol or drugs?</vt:lpstr>
      <vt:lpstr>PowerPoint Presentation</vt:lpstr>
      <vt:lpstr>Alcohol and drug abuse affects many families.                     1 in how many families have a family member who has struggled with alcohol or drugs?       Treatment can help family members recover                   from alcohol or drug abuse!</vt:lpstr>
      <vt:lpstr>PowerPoint Presentation</vt:lpstr>
      <vt:lpstr>- Scary weather events - Scary medical care - Seeing scary events at school, around others or in the community - Bullying - Other types of scary experiences</vt:lpstr>
      <vt:lpstr>What are some ways someone                             might be bullied? </vt:lpstr>
      <vt:lpstr>What is cyberbullying?  How many youth experience cyberbullying?</vt:lpstr>
      <vt:lpstr>PowerPoint Presentation</vt:lpstr>
      <vt:lpstr>After someone has gone through a tornado,                reminders of that day can feel scary and make the person worry that another tornado will happen.   Name 3 things that might                                    remind someone of a tornado.  What can a family do to feel safer and more prepared for future bad weather?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Schmidt, Susan R. (HSC)</cp:lastModifiedBy>
  <cp:revision>72</cp:revision>
  <dcterms:modified xsi:type="dcterms:W3CDTF">2022-12-08T22:48:53Z</dcterms:modified>
</cp:coreProperties>
</file>