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6"/>
  </p:notesMasterIdLst>
  <p:sldIdLst>
    <p:sldId id="256" r:id="rId2"/>
    <p:sldId id="341" r:id="rId3"/>
    <p:sldId id="257" r:id="rId4"/>
    <p:sldId id="258" r:id="rId5"/>
    <p:sldId id="259" r:id="rId6"/>
    <p:sldId id="263" r:id="rId7"/>
    <p:sldId id="318" r:id="rId8"/>
    <p:sldId id="321" r:id="rId9"/>
    <p:sldId id="261" r:id="rId10"/>
    <p:sldId id="260" r:id="rId11"/>
    <p:sldId id="335" r:id="rId12"/>
    <p:sldId id="334" r:id="rId13"/>
    <p:sldId id="268" r:id="rId14"/>
    <p:sldId id="265" r:id="rId15"/>
    <p:sldId id="327" r:id="rId16"/>
    <p:sldId id="303" r:id="rId17"/>
    <p:sldId id="336" r:id="rId18"/>
    <p:sldId id="264" r:id="rId19"/>
    <p:sldId id="267" r:id="rId20"/>
    <p:sldId id="339" r:id="rId21"/>
    <p:sldId id="340" r:id="rId22"/>
    <p:sldId id="338" r:id="rId23"/>
    <p:sldId id="319" r:id="rId24"/>
    <p:sldId id="320" r:id="rId25"/>
  </p:sldIdLst>
  <p:sldSz cx="9144000" cy="5143500" type="screen16x9"/>
  <p:notesSz cx="6858000" cy="9144000"/>
  <p:embeddedFontLst>
    <p:embeddedFont>
      <p:font typeface="Amatic SC" panose="020B0604020202020204" charset="-79"/>
      <p:regular r:id="rId27"/>
      <p:bold r:id="rId28"/>
    </p:embeddedFont>
    <p:embeddedFont>
      <p:font typeface="Calibri" panose="020F0502020204030204" pitchFamily="34" charset="0"/>
      <p:regular r:id="rId29"/>
      <p:bold r:id="rId30"/>
      <p:italic r:id="rId31"/>
      <p:boldItalic r:id="rId32"/>
    </p:embeddedFont>
    <p:embeddedFont>
      <p:font typeface="Comic Sans MS" panose="030F0702030302020204" pitchFamily="66" charset="0"/>
      <p:regular r:id="rId33"/>
      <p:bold r:id="rId34"/>
      <p:italic r:id="rId35"/>
      <p:boldItalic r:id="rId36"/>
    </p:embeddedFont>
    <p:embeddedFont>
      <p:font typeface="Ink Free" panose="03080402000500000000" pitchFamily="66" charset="0"/>
      <p:regular r:id="rId37"/>
    </p:embeddedFont>
    <p:embeddedFont>
      <p:font typeface="Kristen ITC" panose="03050502040202030202" pitchFamily="66" charset="0"/>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1F46DD-B5D0-4A05-9134-4248711C0B92}">
  <a:tblStyle styleId="{031F46DD-B5D0-4A05-9134-4248711C0B9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50"/>
    <p:restoredTop sz="94666"/>
  </p:normalViewPr>
  <p:slideViewPr>
    <p:cSldViewPr snapToGrid="0">
      <p:cViewPr varScale="1">
        <p:scale>
          <a:sx n="143" d="100"/>
          <a:sy n="143" d="100"/>
        </p:scale>
        <p:origin x="1008" y="114"/>
      </p:cViewPr>
      <p:guideLst>
        <p:guide orient="horz" pos="1620"/>
        <p:guide pos="2880"/>
      </p:guideLst>
    </p:cSldViewPr>
  </p:slideViewPr>
  <p:notesTextViewPr>
    <p:cViewPr>
      <p:scale>
        <a:sx n="1" d="1"/>
        <a:sy n="1" d="1"/>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8047bc8d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8047bc8d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light items to the back pack</a:t>
            </a:r>
            <a:r>
              <a:rPr lang="en-US" baseline="0" dirty="0"/>
              <a:t> as you tell the lightened story. Reflect on how heavy the backpack would be (not heavy) for carrying around</a:t>
            </a:r>
            <a:endParaRPr lang="en-US" dirty="0"/>
          </a:p>
        </p:txBody>
      </p:sp>
      <p:sp>
        <p:nvSpPr>
          <p:cNvPr id="4" name="Slide Number Placeholder 3"/>
          <p:cNvSpPr>
            <a:spLocks noGrp="1"/>
          </p:cNvSpPr>
          <p:nvPr>
            <p:ph type="sldNum" sz="quarter" idx="10"/>
          </p:nvPr>
        </p:nvSpPr>
        <p:spPr/>
        <p:txBody>
          <a:bodyPr/>
          <a:lstStyle/>
          <a:p>
            <a:fld id="{1D57E75F-B73D-4312-96FA-165F3E900B42}" type="slidenum">
              <a:rPr lang="en-US" smtClean="0"/>
              <a:t>13</a:t>
            </a:fld>
            <a:endParaRPr lang="en-US"/>
          </a:p>
        </p:txBody>
      </p:sp>
    </p:spTree>
    <p:extLst>
      <p:ext uri="{BB962C8B-B14F-4D97-AF65-F5344CB8AC3E}">
        <p14:creationId xmlns:p14="http://schemas.microsoft.com/office/powerpoint/2010/main" val="4209084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b12b6762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b12b6762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others as</a:t>
            </a:r>
            <a:r>
              <a:rPr lang="en-US" baseline="0" dirty="0"/>
              <a:t> you’d like</a:t>
            </a:r>
            <a:endParaRPr lang="en-US" dirty="0"/>
          </a:p>
        </p:txBody>
      </p:sp>
      <p:sp>
        <p:nvSpPr>
          <p:cNvPr id="4" name="Slide Number Placeholder 3"/>
          <p:cNvSpPr>
            <a:spLocks noGrp="1"/>
          </p:cNvSpPr>
          <p:nvPr>
            <p:ph type="sldNum" sz="quarter" idx="10"/>
          </p:nvPr>
        </p:nvSpPr>
        <p:spPr/>
        <p:txBody>
          <a:bodyPr/>
          <a:lstStyle/>
          <a:p>
            <a:fld id="{1D57E75F-B73D-4312-96FA-165F3E900B42}" type="slidenum">
              <a:rPr lang="en-US" smtClean="0"/>
              <a:t>19</a:t>
            </a:fld>
            <a:endParaRPr lang="en-US"/>
          </a:p>
        </p:txBody>
      </p:sp>
    </p:spTree>
    <p:extLst>
      <p:ext uri="{BB962C8B-B14F-4D97-AF65-F5344CB8AC3E}">
        <p14:creationId xmlns:p14="http://schemas.microsoft.com/office/powerpoint/2010/main" val="3409729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a7daf982ce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a7daf982ce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084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a7daf982ce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a7daf982ce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7308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12b67623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12b67623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994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gb12b67623e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8" name="Google Shape;718;gb12b67623e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083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b12b67623e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b12b67623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7daf982c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7daf982c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a7daf982c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a7daf982c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7daf982c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7daf982c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12b67623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12b67623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7daf982ce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7daf982c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7daf982c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7daf982c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Add feelings</a:t>
            </a:r>
            <a:r>
              <a:rPr lang="en-US" baseline="0" dirty="0"/>
              <a:t> rocks as you tell the story. Consider making story trauma-focused for gradual exposure. For example, kiddo woke up from a nightmare reminding them of the tough and scary thing that happened. </a:t>
            </a:r>
            <a:endParaRPr lang="en-US" dirty="0"/>
          </a:p>
        </p:txBody>
      </p:sp>
      <p:sp>
        <p:nvSpPr>
          <p:cNvPr id="4" name="Slide Number Placeholder 3"/>
          <p:cNvSpPr>
            <a:spLocks noGrp="1"/>
          </p:cNvSpPr>
          <p:nvPr>
            <p:ph type="sldNum" sz="quarter" idx="10"/>
          </p:nvPr>
        </p:nvSpPr>
        <p:spPr/>
        <p:txBody>
          <a:bodyPr/>
          <a:lstStyle/>
          <a:p>
            <a:fld id="{1D57E75F-B73D-4312-96FA-165F3E900B42}" type="slidenum">
              <a:rPr lang="en-US" smtClean="0"/>
              <a:t>12</a:t>
            </a:fld>
            <a:endParaRPr lang="en-US"/>
          </a:p>
        </p:txBody>
      </p:sp>
    </p:spTree>
    <p:extLst>
      <p:ext uri="{BB962C8B-B14F-4D97-AF65-F5344CB8AC3E}">
        <p14:creationId xmlns:p14="http://schemas.microsoft.com/office/powerpoint/2010/main" val="110866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EC0D03-4C8A-4837-84C5-E1F508D4D46E}" type="datetimeFigureOut">
              <a:rPr lang="en-US" smtClean="0"/>
              <a:t>3/16/2022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EEE0D-C0EB-480D-911B-C32703146600}" type="slidenum">
              <a:rPr lang="en-US" smtClean="0"/>
              <a:t>‹#›</a:t>
            </a:fld>
            <a:endParaRPr lang="en-US"/>
          </a:p>
        </p:txBody>
      </p:sp>
    </p:spTree>
    <p:extLst>
      <p:ext uri="{BB962C8B-B14F-4D97-AF65-F5344CB8AC3E}">
        <p14:creationId xmlns:p14="http://schemas.microsoft.com/office/powerpoint/2010/main" val="1307128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28.png"/><Relationship Id="rId12"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1.png"/><Relationship Id="rId5" Type="http://schemas.openxmlformats.org/officeDocument/2006/relationships/image" Target="../media/image26.png"/><Relationship Id="rId10" Type="http://schemas.openxmlformats.org/officeDocument/2006/relationships/slide" Target="slide3.xml"/><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1.png"/><Relationship Id="rId7" Type="http://schemas.openxmlformats.org/officeDocument/2006/relationships/slide" Target="slide5.xml"/><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32.png"/><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g"/><Relationship Id="rId13"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36.png"/><Relationship Id="rId12" Type="http://schemas.openxmlformats.org/officeDocument/2006/relationships/slide" Target="slide5.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5.png"/><Relationship Id="rId11" Type="http://schemas.openxmlformats.org/officeDocument/2006/relationships/image" Target="../media/image1.png"/><Relationship Id="rId5" Type="http://schemas.openxmlformats.org/officeDocument/2006/relationships/image" Target="../media/image34.png"/><Relationship Id="rId10" Type="http://schemas.openxmlformats.org/officeDocument/2006/relationships/slide" Target="slide3.xml"/><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 Target="slide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slide" Target="slide15.xml"/><Relationship Id="rId5" Type="http://schemas.openxmlformats.org/officeDocument/2006/relationships/image" Target="../media/image17.png"/><Relationship Id="rId4" Type="http://schemas.openxmlformats.org/officeDocument/2006/relationships/slide" Target="slide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slide" Target="slide5.xml"/><Relationship Id="rId4" Type="http://schemas.openxmlformats.org/officeDocument/2006/relationships/slide" Target="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 Target="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 Target="slide5.xml"/></Relationships>
</file>

<file path=ppt/slides/_rels/slide19.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slide" Target="slide3.xml"/><Relationship Id="rId9" Type="http://schemas.openxmlformats.org/officeDocument/2006/relationships/image" Target="../media/image39.jpg"/></Relationships>
</file>

<file path=ppt/slides/_rels/slide2.xml.rels><?xml version="1.0" encoding="UTF-8" standalone="yes"?>
<Relationships xmlns="http://schemas.openxmlformats.org/package/2006/relationships"><Relationship Id="rId3" Type="http://schemas.openxmlformats.org/officeDocument/2006/relationships/hyperlink" Target="mailto:OKTF-CBT@ouhsc.edu" TargetMode="External"/><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 Target="slide3.xml"/><Relationship Id="rId7" Type="http://schemas.openxmlformats.org/officeDocument/2006/relationships/slide" Target="slide5.xml"/><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1.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slide" Target="slide5.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slide" Target="slide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6.xml"/><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image" Target="../media/image3.jpg"/><Relationship Id="rId21" Type="http://schemas.openxmlformats.org/officeDocument/2006/relationships/slide" Target="slide8.xml"/><Relationship Id="rId7" Type="http://schemas.openxmlformats.org/officeDocument/2006/relationships/image" Target="../media/image7.png"/><Relationship Id="rId12" Type="http://schemas.openxmlformats.org/officeDocument/2006/relationships/image" Target="../media/image10.png"/><Relationship Id="rId17" Type="http://schemas.openxmlformats.org/officeDocument/2006/relationships/slide" Target="slide20.xml"/><Relationship Id="rId25" Type="http://schemas.openxmlformats.org/officeDocument/2006/relationships/slide" Target="slide5.xml"/><Relationship Id="rId2" Type="http://schemas.openxmlformats.org/officeDocument/2006/relationships/notesSlide" Target="../notesSlides/notesSlide2.xml"/><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slide" Target="slide22.xml"/><Relationship Id="rId24" Type="http://schemas.openxmlformats.org/officeDocument/2006/relationships/image" Target="../media/image16.png"/><Relationship Id="rId5" Type="http://schemas.openxmlformats.org/officeDocument/2006/relationships/image" Target="../media/image5.png"/><Relationship Id="rId15" Type="http://schemas.openxmlformats.org/officeDocument/2006/relationships/slide" Target="slide19.xml"/><Relationship Id="rId23" Type="http://schemas.openxmlformats.org/officeDocument/2006/relationships/slide" Target="slide6.xml"/><Relationship Id="rId28" Type="http://schemas.openxmlformats.org/officeDocument/2006/relationships/slide" Target="slide15.xml"/><Relationship Id="rId10" Type="http://schemas.openxmlformats.org/officeDocument/2006/relationships/image" Target="../media/image9.png"/><Relationship Id="rId19" Type="http://schemas.openxmlformats.org/officeDocument/2006/relationships/slide" Target="slide12.xml"/><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4.jp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png"/><Relationship Id="rId10" Type="http://schemas.openxmlformats.org/officeDocument/2006/relationships/image" Target="../media/image2.png"/><Relationship Id="rId4" Type="http://schemas.openxmlformats.org/officeDocument/2006/relationships/slide" Target="slide3.xml"/><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slide" Target="slide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slide" Target="slide5.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slide" Target="slide5.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5" name="Google Shape;55;p13"/>
          <p:cNvSpPr txBox="1"/>
          <p:nvPr/>
        </p:nvSpPr>
        <p:spPr>
          <a:xfrm>
            <a:off x="5143500" y="697050"/>
            <a:ext cx="3609900" cy="24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a:latin typeface="Amatic SC"/>
                <a:ea typeface="Amatic SC"/>
                <a:cs typeface="Amatic SC"/>
                <a:sym typeface="Amatic SC"/>
              </a:rPr>
              <a:t>Welcome to TF-CBT Group!</a:t>
            </a:r>
            <a:endParaRPr sz="6900" b="1">
              <a:latin typeface="Amatic SC"/>
              <a:ea typeface="Amatic SC"/>
              <a:cs typeface="Amatic SC"/>
              <a:sym typeface="Amatic SC"/>
            </a:endParaRPr>
          </a:p>
        </p:txBody>
      </p:sp>
      <p:sp>
        <p:nvSpPr>
          <p:cNvPr id="56" name="Google Shape;56;p13"/>
          <p:cNvSpPr txBox="1"/>
          <p:nvPr/>
        </p:nvSpPr>
        <p:spPr>
          <a:xfrm>
            <a:off x="5422175" y="3441250"/>
            <a:ext cx="3250500" cy="1445400"/>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FFFFFF"/>
                </a:solidFill>
              </a:rPr>
              <a:t>Today is         Group 2 of 5.</a:t>
            </a:r>
            <a:endParaRPr sz="3300" dirty="0">
              <a:solidFill>
                <a:srgbClr val="FFFFFF"/>
              </a:solidFill>
            </a:endParaRPr>
          </a:p>
        </p:txBody>
      </p:sp>
      <p:sp>
        <p:nvSpPr>
          <p:cNvPr id="5" name="TextBox 6">
            <a:extLst>
              <a:ext uri="{FF2B5EF4-FFF2-40B4-BE49-F238E27FC236}">
                <a16:creationId xmlns:a16="http://schemas.microsoft.com/office/drawing/2014/main" id="{386D35BC-9D24-4C7F-99F5-140A1FFCF397}"/>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6" name="Picture 5">
            <a:extLst>
              <a:ext uri="{FF2B5EF4-FFF2-40B4-BE49-F238E27FC236}">
                <a16:creationId xmlns:a16="http://schemas.microsoft.com/office/drawing/2014/main" id="{0D6F7DE0-0ED7-4B02-AF90-BF3A13CA5270}"/>
              </a:ext>
            </a:extLst>
          </p:cNvPr>
          <p:cNvPicPr>
            <a:picLocks noChangeAspect="1"/>
          </p:cNvPicPr>
          <p:nvPr/>
        </p:nvPicPr>
        <p:blipFill>
          <a:blip r:embed="rId4"/>
          <a:stretch>
            <a:fillRect/>
          </a:stretch>
        </p:blipFill>
        <p:spPr>
          <a:xfrm>
            <a:off x="8643248" y="4881383"/>
            <a:ext cx="451077" cy="233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7"/>
          <p:cNvPicPr preferRelativeResize="0"/>
          <p:nvPr/>
        </p:nvPicPr>
        <p:blipFill>
          <a:blip r:embed="rId3">
            <a:alphaModFix/>
          </a:blip>
          <a:stretch>
            <a:fillRect/>
          </a:stretch>
        </p:blipFill>
        <p:spPr>
          <a:xfrm>
            <a:off x="263525" y="137575"/>
            <a:ext cx="7618474" cy="4868349"/>
          </a:xfrm>
          <a:prstGeom prst="rect">
            <a:avLst/>
          </a:prstGeom>
          <a:noFill/>
          <a:ln w="114300" cap="flat" cmpd="dbl">
            <a:solidFill>
              <a:schemeClr val="dk2"/>
            </a:solidFill>
            <a:prstDash val="solid"/>
            <a:round/>
            <a:headEnd type="none" w="sm" len="sm"/>
            <a:tailEnd type="none" w="sm" len="sm"/>
          </a:ln>
        </p:spPr>
      </p:pic>
      <p:sp>
        <p:nvSpPr>
          <p:cNvPr id="117" name="Google Shape;117;p17"/>
          <p:cNvSpPr/>
          <p:nvPr/>
        </p:nvSpPr>
        <p:spPr>
          <a:xfrm>
            <a:off x="3885258" y="2839575"/>
            <a:ext cx="375000" cy="1034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 name="Google Shape;118;p17"/>
          <p:cNvPicPr preferRelativeResize="0"/>
          <p:nvPr/>
        </p:nvPicPr>
        <p:blipFill>
          <a:blip r:embed="rId4">
            <a:alphaModFix/>
          </a:blip>
          <a:stretch>
            <a:fillRect/>
          </a:stretch>
        </p:blipFill>
        <p:spPr>
          <a:xfrm>
            <a:off x="8173800" y="-14295"/>
            <a:ext cx="649826" cy="706708"/>
          </a:xfrm>
          <a:prstGeom prst="rect">
            <a:avLst/>
          </a:prstGeom>
          <a:noFill/>
          <a:ln>
            <a:noFill/>
          </a:ln>
        </p:spPr>
      </p:pic>
      <p:pic>
        <p:nvPicPr>
          <p:cNvPr id="119" name="Google Shape;119;p17"/>
          <p:cNvPicPr preferRelativeResize="0"/>
          <p:nvPr/>
        </p:nvPicPr>
        <p:blipFill>
          <a:blip r:embed="rId5">
            <a:alphaModFix/>
          </a:blip>
          <a:stretch>
            <a:fillRect/>
          </a:stretch>
        </p:blipFill>
        <p:spPr>
          <a:xfrm>
            <a:off x="8173800" y="692413"/>
            <a:ext cx="649826" cy="764292"/>
          </a:xfrm>
          <a:prstGeom prst="rect">
            <a:avLst/>
          </a:prstGeom>
          <a:noFill/>
          <a:ln>
            <a:noFill/>
          </a:ln>
        </p:spPr>
      </p:pic>
      <p:pic>
        <p:nvPicPr>
          <p:cNvPr id="120" name="Google Shape;120;p17"/>
          <p:cNvPicPr preferRelativeResize="0"/>
          <p:nvPr/>
        </p:nvPicPr>
        <p:blipFill>
          <a:blip r:embed="rId6">
            <a:alphaModFix/>
          </a:blip>
          <a:stretch>
            <a:fillRect/>
          </a:stretch>
        </p:blipFill>
        <p:spPr>
          <a:xfrm>
            <a:off x="8203100" y="1453594"/>
            <a:ext cx="620526" cy="623199"/>
          </a:xfrm>
          <a:prstGeom prst="rect">
            <a:avLst/>
          </a:prstGeom>
          <a:noFill/>
          <a:ln>
            <a:noFill/>
          </a:ln>
        </p:spPr>
      </p:pic>
      <p:pic>
        <p:nvPicPr>
          <p:cNvPr id="121" name="Google Shape;121;p17"/>
          <p:cNvPicPr preferRelativeResize="0"/>
          <p:nvPr/>
        </p:nvPicPr>
        <p:blipFill>
          <a:blip r:embed="rId7">
            <a:alphaModFix/>
          </a:blip>
          <a:stretch>
            <a:fillRect/>
          </a:stretch>
        </p:blipFill>
        <p:spPr>
          <a:xfrm>
            <a:off x="8229889" y="2234168"/>
            <a:ext cx="649826" cy="572712"/>
          </a:xfrm>
          <a:prstGeom prst="rect">
            <a:avLst/>
          </a:prstGeom>
          <a:noFill/>
          <a:ln>
            <a:noFill/>
          </a:ln>
        </p:spPr>
      </p:pic>
      <p:pic>
        <p:nvPicPr>
          <p:cNvPr id="122" name="Google Shape;122;p17"/>
          <p:cNvPicPr preferRelativeResize="0"/>
          <p:nvPr/>
        </p:nvPicPr>
        <p:blipFill>
          <a:blip r:embed="rId8">
            <a:alphaModFix/>
          </a:blip>
          <a:stretch>
            <a:fillRect/>
          </a:stretch>
        </p:blipFill>
        <p:spPr>
          <a:xfrm>
            <a:off x="8156239" y="2854390"/>
            <a:ext cx="723476" cy="889673"/>
          </a:xfrm>
          <a:prstGeom prst="rect">
            <a:avLst/>
          </a:prstGeom>
          <a:noFill/>
          <a:ln>
            <a:noFill/>
          </a:ln>
        </p:spPr>
      </p:pic>
      <p:pic>
        <p:nvPicPr>
          <p:cNvPr id="123" name="Google Shape;123;p17"/>
          <p:cNvPicPr preferRelativeResize="0"/>
          <p:nvPr/>
        </p:nvPicPr>
        <p:blipFill>
          <a:blip r:embed="rId9">
            <a:alphaModFix/>
          </a:blip>
          <a:stretch>
            <a:fillRect/>
          </a:stretch>
        </p:blipFill>
        <p:spPr>
          <a:xfrm>
            <a:off x="8244538" y="3763571"/>
            <a:ext cx="620527" cy="790362"/>
          </a:xfrm>
          <a:prstGeom prst="rect">
            <a:avLst/>
          </a:prstGeom>
          <a:noFill/>
          <a:ln>
            <a:noFill/>
          </a:ln>
        </p:spPr>
      </p:pic>
      <p:pic>
        <p:nvPicPr>
          <p:cNvPr id="124" name="Google Shape;124;p17">
            <a:hlinkClick r:id="rId10" action="ppaction://hlinksldjump"/>
          </p:cNvPr>
          <p:cNvPicPr preferRelativeResize="0"/>
          <p:nvPr/>
        </p:nvPicPr>
        <p:blipFill>
          <a:blip r:embed="rId11">
            <a:alphaModFix/>
          </a:blip>
          <a:stretch>
            <a:fillRect/>
          </a:stretch>
        </p:blipFill>
        <p:spPr>
          <a:xfrm>
            <a:off x="0" y="1"/>
            <a:ext cx="319275" cy="323900"/>
          </a:xfrm>
          <a:prstGeom prst="rect">
            <a:avLst/>
          </a:prstGeom>
          <a:noFill/>
          <a:ln>
            <a:noFill/>
          </a:ln>
        </p:spPr>
      </p:pic>
      <p:pic>
        <p:nvPicPr>
          <p:cNvPr id="12" name="Picture 11">
            <a:hlinkClick r:id="rId12" action="ppaction://hlinksldjump"/>
            <a:extLst>
              <a:ext uri="{FF2B5EF4-FFF2-40B4-BE49-F238E27FC236}">
                <a16:creationId xmlns:a16="http://schemas.microsoft.com/office/drawing/2014/main" id="{965DBB25-6F1F-A74C-B320-05DC45AAA7EF}"/>
              </a:ext>
            </a:extLst>
          </p:cNvPr>
          <p:cNvPicPr>
            <a:picLocks noChangeAspect="1"/>
          </p:cNvPicPr>
          <p:nvPr/>
        </p:nvPicPr>
        <p:blipFill>
          <a:blip r:embed="rId13"/>
          <a:stretch>
            <a:fillRect/>
          </a:stretch>
        </p:blipFill>
        <p:spPr>
          <a:xfrm>
            <a:off x="18343" y="4712428"/>
            <a:ext cx="266052" cy="431072"/>
          </a:xfrm>
          <a:prstGeom prst="rect">
            <a:avLst/>
          </a:prstGeom>
        </p:spPr>
      </p:pic>
      <p:sp>
        <p:nvSpPr>
          <p:cNvPr id="14" name="TextBox 6">
            <a:extLst>
              <a:ext uri="{FF2B5EF4-FFF2-40B4-BE49-F238E27FC236}">
                <a16:creationId xmlns:a16="http://schemas.microsoft.com/office/drawing/2014/main" id="{62E0CAC0-9E67-46DB-BDA9-5F245D65D84E}"/>
              </a:ext>
            </a:extLst>
          </p:cNvPr>
          <p:cNvSpPr txBox="1"/>
          <p:nvPr/>
        </p:nvSpPr>
        <p:spPr>
          <a:xfrm>
            <a:off x="8063345" y="4587675"/>
            <a:ext cx="1132217" cy="3231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500" dirty="0"/>
              <a:t>Child Trauma Services Program</a:t>
            </a:r>
          </a:p>
          <a:p>
            <a:pPr algn="r"/>
            <a:r>
              <a:rPr lang="en-US" sz="500" dirty="0"/>
              <a:t>© 2021 The Board of Regents of The University of Oklahoma </a:t>
            </a:r>
          </a:p>
        </p:txBody>
      </p:sp>
      <p:pic>
        <p:nvPicPr>
          <p:cNvPr id="15" name="Picture 14">
            <a:extLst>
              <a:ext uri="{FF2B5EF4-FFF2-40B4-BE49-F238E27FC236}">
                <a16:creationId xmlns:a16="http://schemas.microsoft.com/office/drawing/2014/main" id="{0D26C8A7-E291-486F-9793-42B3065B4BBC}"/>
              </a:ext>
            </a:extLst>
          </p:cNvPr>
          <p:cNvPicPr>
            <a:picLocks noChangeAspect="1"/>
          </p:cNvPicPr>
          <p:nvPr/>
        </p:nvPicPr>
        <p:blipFill>
          <a:blip r:embed="rId14"/>
          <a:stretch>
            <a:fillRect/>
          </a:stretch>
        </p:blipFill>
        <p:spPr>
          <a:xfrm>
            <a:off x="8643248" y="4881383"/>
            <a:ext cx="451077" cy="2339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187" y="1367427"/>
            <a:ext cx="8196603" cy="3077310"/>
          </a:xfrm>
        </p:spPr>
        <p:txBody>
          <a:bodyPr/>
          <a:lstStyle/>
          <a:p>
            <a:pPr marL="0" lvl="0" indent="0" algn="ctr">
              <a:buNone/>
            </a:pPr>
            <a:r>
              <a:rPr lang="en-US" sz="3200" dirty="0">
                <a:solidFill>
                  <a:schemeClr val="tx1"/>
                </a:solidFill>
              </a:rPr>
              <a:t>Which feelings are light?</a:t>
            </a:r>
          </a:p>
          <a:p>
            <a:pPr marL="0" lvl="0" indent="0" algn="ctr">
              <a:buNone/>
            </a:pPr>
            <a:endParaRPr lang="en-US" sz="3200" dirty="0">
              <a:solidFill>
                <a:schemeClr val="tx1"/>
              </a:solidFill>
            </a:endParaRPr>
          </a:p>
          <a:p>
            <a:pPr marL="0" lvl="0" indent="0" algn="ctr">
              <a:buNone/>
            </a:pPr>
            <a:endParaRPr lang="en-US" sz="3200" dirty="0">
              <a:solidFill>
                <a:schemeClr val="tx1"/>
              </a:solidFill>
            </a:endParaRPr>
          </a:p>
          <a:p>
            <a:pPr marL="0" lvl="0" indent="0" algn="ctr">
              <a:buNone/>
            </a:pPr>
            <a:r>
              <a:rPr lang="en-US" sz="3200" dirty="0">
                <a:solidFill>
                  <a:schemeClr val="tx1"/>
                </a:solidFill>
              </a:rPr>
              <a:t>Which feelings are heavy?</a:t>
            </a:r>
          </a:p>
        </p:txBody>
      </p:sp>
      <p:sp>
        <p:nvSpPr>
          <p:cNvPr id="6" name="Google Shape;56;p13">
            <a:extLst>
              <a:ext uri="{FF2B5EF4-FFF2-40B4-BE49-F238E27FC236}">
                <a16:creationId xmlns:a16="http://schemas.microsoft.com/office/drawing/2014/main" id="{F77EB2DB-6280-C943-A6FB-6CC660066D3C}"/>
              </a:ext>
            </a:extLst>
          </p:cNvPr>
          <p:cNvSpPr txBox="1"/>
          <p:nvPr/>
        </p:nvSpPr>
        <p:spPr>
          <a:xfrm>
            <a:off x="537210" y="161951"/>
            <a:ext cx="8149590" cy="886969"/>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FFFFFF"/>
                </a:solidFill>
              </a:rPr>
              <a:t>LIGHT VS. HEAVY FEELINGS</a:t>
            </a:r>
            <a:endParaRPr sz="4400" dirty="0">
              <a:solidFill>
                <a:srgbClr val="FFFFFF"/>
              </a:solidFill>
            </a:endParaRPr>
          </a:p>
        </p:txBody>
      </p:sp>
      <p:pic>
        <p:nvPicPr>
          <p:cNvPr id="9" name="Google Shape;88;p15">
            <a:hlinkClick r:id="rId2" action="ppaction://hlinksldjump"/>
            <a:extLst>
              <a:ext uri="{FF2B5EF4-FFF2-40B4-BE49-F238E27FC236}">
                <a16:creationId xmlns:a16="http://schemas.microsoft.com/office/drawing/2014/main" id="{7054AD8E-79BA-B549-90F2-599519A38C04}"/>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7" name="Google Shape;124;p17">
            <a:hlinkClick r:id="rId2" action="ppaction://hlinksldjump"/>
            <a:extLst>
              <a:ext uri="{FF2B5EF4-FFF2-40B4-BE49-F238E27FC236}">
                <a16:creationId xmlns:a16="http://schemas.microsoft.com/office/drawing/2014/main" id="{CE154112-5487-024B-A657-1937DE709AEB}"/>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10" name="Picture 9">
            <a:hlinkClick r:id="rId4" action="ppaction://hlinksldjump"/>
            <a:extLst>
              <a:ext uri="{FF2B5EF4-FFF2-40B4-BE49-F238E27FC236}">
                <a16:creationId xmlns:a16="http://schemas.microsoft.com/office/drawing/2014/main" id="{C2DF3E47-FF9E-264D-8B7F-D57D3CDFDC61}"/>
              </a:ext>
            </a:extLst>
          </p:cNvPr>
          <p:cNvPicPr>
            <a:picLocks noChangeAspect="1"/>
          </p:cNvPicPr>
          <p:nvPr/>
        </p:nvPicPr>
        <p:blipFill>
          <a:blip r:embed="rId5"/>
          <a:stretch>
            <a:fillRect/>
          </a:stretch>
        </p:blipFill>
        <p:spPr>
          <a:xfrm>
            <a:off x="18343" y="4712428"/>
            <a:ext cx="266052" cy="431072"/>
          </a:xfrm>
          <a:prstGeom prst="rect">
            <a:avLst/>
          </a:prstGeom>
        </p:spPr>
      </p:pic>
      <p:sp>
        <p:nvSpPr>
          <p:cNvPr id="11" name="TextBox 6">
            <a:extLst>
              <a:ext uri="{FF2B5EF4-FFF2-40B4-BE49-F238E27FC236}">
                <a16:creationId xmlns:a16="http://schemas.microsoft.com/office/drawing/2014/main" id="{5B2048F3-B246-4FA5-9E7D-3027E1A7B21A}"/>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2" name="Picture 11">
            <a:extLst>
              <a:ext uri="{FF2B5EF4-FFF2-40B4-BE49-F238E27FC236}">
                <a16:creationId xmlns:a16="http://schemas.microsoft.com/office/drawing/2014/main" id="{BA803825-D70E-4119-8A09-3F354812F1C9}"/>
              </a:ext>
            </a:extLst>
          </p:cNvPr>
          <p:cNvPicPr>
            <a:picLocks noChangeAspect="1"/>
          </p:cNvPicPr>
          <p:nvPr/>
        </p:nvPicPr>
        <p:blipFill>
          <a:blip r:embed="rId6"/>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3473827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3781372" y="2392321"/>
            <a:ext cx="2202081" cy="2621526"/>
          </a:xfrm>
        </p:spPr>
      </p:pic>
      <p:sp>
        <p:nvSpPr>
          <p:cNvPr id="11" name="Rectangle 10"/>
          <p:cNvSpPr/>
          <p:nvPr/>
        </p:nvSpPr>
        <p:spPr>
          <a:xfrm>
            <a:off x="7879658" y="2234381"/>
            <a:ext cx="678426" cy="442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pSp>
        <p:nvGrpSpPr>
          <p:cNvPr id="19" name="Group 18"/>
          <p:cNvGrpSpPr/>
          <p:nvPr/>
        </p:nvGrpSpPr>
        <p:grpSpPr>
          <a:xfrm>
            <a:off x="2125986" y="1661143"/>
            <a:ext cx="1352566" cy="1069941"/>
            <a:chOff x="9146521" y="3878228"/>
            <a:chExt cx="1803421" cy="1426588"/>
          </a:xfrm>
        </p:grpSpPr>
        <p:pic>
          <p:nvPicPr>
            <p:cNvPr id="17" name="Picture 16"/>
            <p:cNvPicPr>
              <a:picLocks noChangeAspect="1"/>
            </p:cNvPicPr>
            <p:nvPr/>
          </p:nvPicPr>
          <p:blipFill>
            <a:blip r:embed="rId4"/>
            <a:stretch>
              <a:fillRect/>
            </a:stretch>
          </p:blipFill>
          <p:spPr>
            <a:xfrm>
              <a:off x="9146521" y="3878228"/>
              <a:ext cx="1803421" cy="1426588"/>
            </a:xfrm>
            <a:prstGeom prst="rect">
              <a:avLst/>
            </a:prstGeom>
            <a:ln>
              <a:noFill/>
            </a:ln>
          </p:spPr>
        </p:pic>
        <p:sp>
          <p:nvSpPr>
            <p:cNvPr id="18" name="TextBox 17"/>
            <p:cNvSpPr txBox="1"/>
            <p:nvPr/>
          </p:nvSpPr>
          <p:spPr>
            <a:xfrm>
              <a:off x="9355573" y="4360689"/>
              <a:ext cx="1408933" cy="492443"/>
            </a:xfrm>
            <a:prstGeom prst="rect">
              <a:avLst/>
            </a:prstGeom>
            <a:noFill/>
          </p:spPr>
          <p:txBody>
            <a:bodyPr wrap="none" rtlCol="0">
              <a:spAutoFit/>
            </a:bodyPr>
            <a:lstStyle/>
            <a:p>
              <a:r>
                <a:rPr lang="en-US" sz="1800" b="1" dirty="0"/>
                <a:t>Worried</a:t>
              </a:r>
              <a:endParaRPr lang="en-US" sz="1050" b="1" dirty="0"/>
            </a:p>
          </p:txBody>
        </p:sp>
      </p:grpSp>
      <p:grpSp>
        <p:nvGrpSpPr>
          <p:cNvPr id="31" name="Group 30"/>
          <p:cNvGrpSpPr/>
          <p:nvPr/>
        </p:nvGrpSpPr>
        <p:grpSpPr>
          <a:xfrm>
            <a:off x="7634773" y="2152177"/>
            <a:ext cx="1352566" cy="1069941"/>
            <a:chOff x="1411845" y="3721231"/>
            <a:chExt cx="1803421" cy="1426588"/>
          </a:xfrm>
        </p:grpSpPr>
        <p:grpSp>
          <p:nvGrpSpPr>
            <p:cNvPr id="13" name="Group 12"/>
            <p:cNvGrpSpPr/>
            <p:nvPr/>
          </p:nvGrpSpPr>
          <p:grpSpPr>
            <a:xfrm>
              <a:off x="1411845" y="3721231"/>
              <a:ext cx="1803421" cy="1426588"/>
              <a:chOff x="8837140" y="2676688"/>
              <a:chExt cx="1803421" cy="1426588"/>
            </a:xfrm>
          </p:grpSpPr>
          <p:pic>
            <p:nvPicPr>
              <p:cNvPr id="9" name="Picture 8"/>
              <p:cNvPicPr>
                <a:picLocks noChangeAspect="1"/>
              </p:cNvPicPr>
              <p:nvPr/>
            </p:nvPicPr>
            <p:blipFill>
              <a:blip r:embed="rId4"/>
              <a:stretch>
                <a:fillRect/>
              </a:stretch>
            </p:blipFill>
            <p:spPr>
              <a:xfrm>
                <a:off x="8837140" y="2676688"/>
                <a:ext cx="1803421" cy="1426588"/>
              </a:xfrm>
              <a:prstGeom prst="rect">
                <a:avLst/>
              </a:prstGeom>
              <a:ln>
                <a:noFill/>
              </a:ln>
            </p:spPr>
          </p:pic>
          <p:sp>
            <p:nvSpPr>
              <p:cNvPr id="12" name="TextBox 11"/>
              <p:cNvSpPr txBox="1"/>
              <p:nvPr/>
            </p:nvSpPr>
            <p:spPr>
              <a:xfrm>
                <a:off x="9311147" y="3205316"/>
                <a:ext cx="855406" cy="338555"/>
              </a:xfrm>
              <a:prstGeom prst="rect">
                <a:avLst/>
              </a:prstGeom>
              <a:noFill/>
            </p:spPr>
            <p:txBody>
              <a:bodyPr wrap="square" rtlCol="0">
                <a:spAutoFit/>
              </a:bodyPr>
              <a:lstStyle/>
              <a:p>
                <a:endParaRPr lang="en-US" sz="1050" dirty="0"/>
              </a:p>
            </p:txBody>
          </p:sp>
        </p:grpSp>
        <p:sp>
          <p:nvSpPr>
            <p:cNvPr id="20" name="TextBox 19"/>
            <p:cNvSpPr txBox="1"/>
            <p:nvPr/>
          </p:nvSpPr>
          <p:spPr>
            <a:xfrm>
              <a:off x="1753464" y="4145246"/>
              <a:ext cx="1066958" cy="615553"/>
            </a:xfrm>
            <a:prstGeom prst="rect">
              <a:avLst/>
            </a:prstGeom>
            <a:noFill/>
          </p:spPr>
          <p:txBody>
            <a:bodyPr wrap="none" rtlCol="0">
              <a:spAutoFit/>
            </a:bodyPr>
            <a:lstStyle/>
            <a:p>
              <a:r>
                <a:rPr lang="en-US" sz="2400" b="1" dirty="0"/>
                <a:t>Mad</a:t>
              </a:r>
              <a:endParaRPr lang="en-US" sz="1050" b="1" dirty="0"/>
            </a:p>
          </p:txBody>
        </p:sp>
      </p:grpSp>
      <p:grpSp>
        <p:nvGrpSpPr>
          <p:cNvPr id="23" name="Group 22"/>
          <p:cNvGrpSpPr/>
          <p:nvPr/>
        </p:nvGrpSpPr>
        <p:grpSpPr>
          <a:xfrm>
            <a:off x="6641367" y="3630800"/>
            <a:ext cx="1352566" cy="1069941"/>
            <a:chOff x="2165407" y="5272406"/>
            <a:chExt cx="1803421" cy="1426588"/>
          </a:xfrm>
        </p:grpSpPr>
        <p:pic>
          <p:nvPicPr>
            <p:cNvPr id="21" name="Picture 20"/>
            <p:cNvPicPr>
              <a:picLocks noChangeAspect="1"/>
            </p:cNvPicPr>
            <p:nvPr/>
          </p:nvPicPr>
          <p:blipFill>
            <a:blip r:embed="rId4"/>
            <a:stretch>
              <a:fillRect/>
            </a:stretch>
          </p:blipFill>
          <p:spPr>
            <a:xfrm>
              <a:off x="2165407" y="5272406"/>
              <a:ext cx="1803421" cy="1426588"/>
            </a:xfrm>
            <a:prstGeom prst="rect">
              <a:avLst/>
            </a:prstGeom>
            <a:ln>
              <a:noFill/>
            </a:ln>
          </p:spPr>
        </p:pic>
        <p:sp>
          <p:nvSpPr>
            <p:cNvPr id="22" name="TextBox 21"/>
            <p:cNvSpPr txBox="1"/>
            <p:nvPr/>
          </p:nvSpPr>
          <p:spPr>
            <a:xfrm>
              <a:off x="2580594" y="5724090"/>
              <a:ext cx="998564" cy="615553"/>
            </a:xfrm>
            <a:prstGeom prst="rect">
              <a:avLst/>
            </a:prstGeom>
            <a:noFill/>
          </p:spPr>
          <p:txBody>
            <a:bodyPr wrap="none" rtlCol="0">
              <a:spAutoFit/>
            </a:bodyPr>
            <a:lstStyle/>
            <a:p>
              <a:r>
                <a:rPr lang="en-US" sz="2400" b="1" dirty="0"/>
                <a:t>Sad</a:t>
              </a:r>
              <a:endParaRPr lang="en-US" sz="1050" b="1" dirty="0"/>
            </a:p>
          </p:txBody>
        </p:sp>
      </p:grpSp>
      <p:grpSp>
        <p:nvGrpSpPr>
          <p:cNvPr id="27" name="Group 26"/>
          <p:cNvGrpSpPr/>
          <p:nvPr/>
        </p:nvGrpSpPr>
        <p:grpSpPr>
          <a:xfrm>
            <a:off x="385654" y="2750578"/>
            <a:ext cx="1352566" cy="1069941"/>
            <a:chOff x="3361294" y="2747421"/>
            <a:chExt cx="1803421" cy="1426588"/>
          </a:xfrm>
        </p:grpSpPr>
        <p:pic>
          <p:nvPicPr>
            <p:cNvPr id="24" name="Picture 23"/>
            <p:cNvPicPr>
              <a:picLocks noChangeAspect="1"/>
            </p:cNvPicPr>
            <p:nvPr/>
          </p:nvPicPr>
          <p:blipFill>
            <a:blip r:embed="rId4"/>
            <a:stretch>
              <a:fillRect/>
            </a:stretch>
          </p:blipFill>
          <p:spPr>
            <a:xfrm>
              <a:off x="3361294" y="2747421"/>
              <a:ext cx="1803421" cy="1426588"/>
            </a:xfrm>
            <a:prstGeom prst="rect">
              <a:avLst/>
            </a:prstGeom>
            <a:ln>
              <a:noFill/>
            </a:ln>
          </p:spPr>
        </p:pic>
        <p:sp>
          <p:nvSpPr>
            <p:cNvPr id="25" name="TextBox 24"/>
            <p:cNvSpPr txBox="1"/>
            <p:nvPr/>
          </p:nvSpPr>
          <p:spPr>
            <a:xfrm>
              <a:off x="3668130" y="3170342"/>
              <a:ext cx="1265732" cy="553997"/>
            </a:xfrm>
            <a:prstGeom prst="rect">
              <a:avLst/>
            </a:prstGeom>
            <a:noFill/>
          </p:spPr>
          <p:txBody>
            <a:bodyPr wrap="none" rtlCol="0">
              <a:spAutoFit/>
            </a:bodyPr>
            <a:lstStyle/>
            <a:p>
              <a:r>
                <a:rPr lang="en-US" sz="2100" b="1" dirty="0"/>
                <a:t>Guilty</a:t>
              </a:r>
            </a:p>
          </p:txBody>
        </p:sp>
      </p:grpSp>
      <p:grpSp>
        <p:nvGrpSpPr>
          <p:cNvPr id="30" name="Group 29"/>
          <p:cNvGrpSpPr/>
          <p:nvPr/>
        </p:nvGrpSpPr>
        <p:grpSpPr>
          <a:xfrm>
            <a:off x="5919672" y="1813414"/>
            <a:ext cx="1352566" cy="1069941"/>
            <a:chOff x="9146521" y="2294643"/>
            <a:chExt cx="1803421" cy="1426588"/>
          </a:xfrm>
        </p:grpSpPr>
        <p:pic>
          <p:nvPicPr>
            <p:cNvPr id="26" name="Picture 25"/>
            <p:cNvPicPr>
              <a:picLocks noChangeAspect="1"/>
            </p:cNvPicPr>
            <p:nvPr/>
          </p:nvPicPr>
          <p:blipFill>
            <a:blip r:embed="rId4"/>
            <a:stretch>
              <a:fillRect/>
            </a:stretch>
          </p:blipFill>
          <p:spPr>
            <a:xfrm>
              <a:off x="9146521" y="2294643"/>
              <a:ext cx="1803421" cy="1426588"/>
            </a:xfrm>
            <a:prstGeom prst="rect">
              <a:avLst/>
            </a:prstGeom>
            <a:ln>
              <a:noFill/>
            </a:ln>
          </p:spPr>
        </p:pic>
        <p:sp>
          <p:nvSpPr>
            <p:cNvPr id="29" name="TextBox 28"/>
            <p:cNvSpPr txBox="1"/>
            <p:nvPr/>
          </p:nvSpPr>
          <p:spPr>
            <a:xfrm>
              <a:off x="9355573" y="2746327"/>
              <a:ext cx="1440993" cy="553997"/>
            </a:xfrm>
            <a:prstGeom prst="rect">
              <a:avLst/>
            </a:prstGeom>
            <a:noFill/>
          </p:spPr>
          <p:txBody>
            <a:bodyPr wrap="none" rtlCol="0">
              <a:spAutoFit/>
            </a:bodyPr>
            <a:lstStyle/>
            <a:p>
              <a:r>
                <a:rPr lang="en-US" sz="2100" b="1" dirty="0"/>
                <a:t>Scared</a:t>
              </a:r>
            </a:p>
          </p:txBody>
        </p:sp>
      </p:grpSp>
      <p:grpSp>
        <p:nvGrpSpPr>
          <p:cNvPr id="3" name="Group 2">
            <a:extLst>
              <a:ext uri="{FF2B5EF4-FFF2-40B4-BE49-F238E27FC236}">
                <a16:creationId xmlns:a16="http://schemas.microsoft.com/office/drawing/2014/main" id="{08D6536A-8E49-4BE0-8A98-8AE4D07F1E55}"/>
              </a:ext>
            </a:extLst>
          </p:cNvPr>
          <p:cNvGrpSpPr/>
          <p:nvPr/>
        </p:nvGrpSpPr>
        <p:grpSpPr>
          <a:xfrm>
            <a:off x="2349695" y="3343308"/>
            <a:ext cx="1352566" cy="1069941"/>
            <a:chOff x="8769054" y="5270920"/>
            <a:chExt cx="1803421" cy="1426588"/>
          </a:xfrm>
        </p:grpSpPr>
        <p:pic>
          <p:nvPicPr>
            <p:cNvPr id="32" name="Picture 31"/>
            <p:cNvPicPr>
              <a:picLocks noChangeAspect="1"/>
            </p:cNvPicPr>
            <p:nvPr/>
          </p:nvPicPr>
          <p:blipFill>
            <a:blip r:embed="rId4"/>
            <a:stretch>
              <a:fillRect/>
            </a:stretch>
          </p:blipFill>
          <p:spPr>
            <a:xfrm>
              <a:off x="8769054" y="5270920"/>
              <a:ext cx="1803421" cy="1426588"/>
            </a:xfrm>
            <a:prstGeom prst="rect">
              <a:avLst/>
            </a:prstGeom>
            <a:ln>
              <a:noFill/>
            </a:ln>
          </p:spPr>
        </p:pic>
        <p:sp>
          <p:nvSpPr>
            <p:cNvPr id="33" name="TextBox 32"/>
            <p:cNvSpPr txBox="1"/>
            <p:nvPr/>
          </p:nvSpPr>
          <p:spPr>
            <a:xfrm>
              <a:off x="8859484" y="5799548"/>
              <a:ext cx="1387560" cy="338555"/>
            </a:xfrm>
            <a:prstGeom prst="rect">
              <a:avLst/>
            </a:prstGeom>
            <a:noFill/>
          </p:spPr>
          <p:txBody>
            <a:bodyPr wrap="none" rtlCol="0">
              <a:spAutoFit/>
            </a:bodyPr>
            <a:lstStyle/>
            <a:p>
              <a:r>
                <a:rPr lang="en-US" sz="1050" b="1" dirty="0"/>
                <a:t>Embarrassed</a:t>
              </a:r>
            </a:p>
          </p:txBody>
        </p:sp>
      </p:grpSp>
      <p:sp>
        <p:nvSpPr>
          <p:cNvPr id="34" name="Google Shape;56;p13">
            <a:extLst>
              <a:ext uri="{FF2B5EF4-FFF2-40B4-BE49-F238E27FC236}">
                <a16:creationId xmlns:a16="http://schemas.microsoft.com/office/drawing/2014/main" id="{25BA86DB-3872-EF48-BDCF-78948F231AF3}"/>
              </a:ext>
            </a:extLst>
          </p:cNvPr>
          <p:cNvSpPr txBox="1"/>
          <p:nvPr/>
        </p:nvSpPr>
        <p:spPr>
          <a:xfrm>
            <a:off x="537210" y="161951"/>
            <a:ext cx="8149590" cy="886969"/>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FFFFFF"/>
                </a:solidFill>
              </a:rPr>
              <a:t>FEELINGS STORY</a:t>
            </a:r>
            <a:endParaRPr sz="4400" dirty="0">
              <a:solidFill>
                <a:srgbClr val="FFFFFF"/>
              </a:solidFill>
            </a:endParaRPr>
          </a:p>
        </p:txBody>
      </p:sp>
      <p:pic>
        <p:nvPicPr>
          <p:cNvPr id="35" name="Google Shape;124;p17">
            <a:hlinkClick r:id="rId5" action="ppaction://hlinksldjump"/>
            <a:extLst>
              <a:ext uri="{FF2B5EF4-FFF2-40B4-BE49-F238E27FC236}">
                <a16:creationId xmlns:a16="http://schemas.microsoft.com/office/drawing/2014/main" id="{D7FFE85D-3B96-744D-B998-66494BC4E12F}"/>
              </a:ext>
            </a:extLst>
          </p:cNvPr>
          <p:cNvPicPr preferRelativeResize="0"/>
          <p:nvPr/>
        </p:nvPicPr>
        <p:blipFill>
          <a:blip r:embed="rId6">
            <a:alphaModFix/>
          </a:blip>
          <a:stretch>
            <a:fillRect/>
          </a:stretch>
        </p:blipFill>
        <p:spPr>
          <a:xfrm>
            <a:off x="0" y="1"/>
            <a:ext cx="319275" cy="323900"/>
          </a:xfrm>
          <a:prstGeom prst="rect">
            <a:avLst/>
          </a:prstGeom>
          <a:noFill/>
          <a:ln>
            <a:noFill/>
          </a:ln>
        </p:spPr>
      </p:pic>
      <p:pic>
        <p:nvPicPr>
          <p:cNvPr id="36" name="Picture 35">
            <a:hlinkClick r:id="rId7" action="ppaction://hlinksldjump"/>
            <a:extLst>
              <a:ext uri="{FF2B5EF4-FFF2-40B4-BE49-F238E27FC236}">
                <a16:creationId xmlns:a16="http://schemas.microsoft.com/office/drawing/2014/main" id="{FD474380-11FE-EC47-9B1D-035CF7FF4E44}"/>
              </a:ext>
            </a:extLst>
          </p:cNvPr>
          <p:cNvPicPr>
            <a:picLocks noChangeAspect="1"/>
          </p:cNvPicPr>
          <p:nvPr/>
        </p:nvPicPr>
        <p:blipFill>
          <a:blip r:embed="rId8"/>
          <a:stretch>
            <a:fillRect/>
          </a:stretch>
        </p:blipFill>
        <p:spPr>
          <a:xfrm>
            <a:off x="18343" y="4712428"/>
            <a:ext cx="266052" cy="431072"/>
          </a:xfrm>
          <a:prstGeom prst="rect">
            <a:avLst/>
          </a:prstGeom>
        </p:spPr>
      </p:pic>
      <p:sp>
        <p:nvSpPr>
          <p:cNvPr id="37" name="TextBox 6">
            <a:extLst>
              <a:ext uri="{FF2B5EF4-FFF2-40B4-BE49-F238E27FC236}">
                <a16:creationId xmlns:a16="http://schemas.microsoft.com/office/drawing/2014/main" id="{97D86EC0-CF9C-45C5-A407-93DF2CABF6C2}"/>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38" name="Picture 37">
            <a:extLst>
              <a:ext uri="{FF2B5EF4-FFF2-40B4-BE49-F238E27FC236}">
                <a16:creationId xmlns:a16="http://schemas.microsoft.com/office/drawing/2014/main" id="{DBE13D82-AFB3-4EF2-8E35-994FF0770EA4}"/>
              </a:ext>
            </a:extLst>
          </p:cNvPr>
          <p:cNvPicPr>
            <a:picLocks noChangeAspect="1"/>
          </p:cNvPicPr>
          <p:nvPr/>
        </p:nvPicPr>
        <p:blipFill>
          <a:blip r:embed="rId9"/>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2080357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879658" y="2234381"/>
            <a:ext cx="678426" cy="4424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p:cNvSpPr txBox="1"/>
          <p:nvPr/>
        </p:nvSpPr>
        <p:spPr>
          <a:xfrm>
            <a:off x="10825909" y="1849550"/>
            <a:ext cx="641555" cy="253916"/>
          </a:xfrm>
          <a:prstGeom prst="rect">
            <a:avLst/>
          </a:prstGeom>
          <a:noFill/>
        </p:spPr>
        <p:txBody>
          <a:bodyPr wrap="square" rtlCol="0">
            <a:spAutoFit/>
          </a:bodyPr>
          <a:lstStyle/>
          <a:p>
            <a:endParaRPr lang="en-US" sz="1050" dirty="0"/>
          </a:p>
        </p:txBody>
      </p:sp>
      <p:pic>
        <p:nvPicPr>
          <p:cNvPr id="7" name="Picture 6">
            <a:extLst>
              <a:ext uri="{FF2B5EF4-FFF2-40B4-BE49-F238E27FC236}">
                <a16:creationId xmlns:a16="http://schemas.microsoft.com/office/drawing/2014/main" id="{E3E2E9A8-6EA2-4ABD-880D-626E89063751}"/>
              </a:ext>
            </a:extLst>
          </p:cNvPr>
          <p:cNvPicPr>
            <a:picLocks noChangeAspect="1"/>
          </p:cNvPicPr>
          <p:nvPr/>
        </p:nvPicPr>
        <p:blipFill>
          <a:blip r:embed="rId3"/>
          <a:stretch>
            <a:fillRect/>
          </a:stretch>
        </p:blipFill>
        <p:spPr>
          <a:xfrm>
            <a:off x="5912708" y="2054403"/>
            <a:ext cx="2733932" cy="2639953"/>
          </a:xfrm>
          <a:prstGeom prst="rect">
            <a:avLst/>
          </a:prstGeom>
        </p:spPr>
      </p:pic>
      <p:grpSp>
        <p:nvGrpSpPr>
          <p:cNvPr id="14" name="Group 13">
            <a:extLst>
              <a:ext uri="{FF2B5EF4-FFF2-40B4-BE49-F238E27FC236}">
                <a16:creationId xmlns:a16="http://schemas.microsoft.com/office/drawing/2014/main" id="{FD9EA64E-E942-49C6-AD99-234820636790}"/>
              </a:ext>
            </a:extLst>
          </p:cNvPr>
          <p:cNvGrpSpPr/>
          <p:nvPr/>
        </p:nvGrpSpPr>
        <p:grpSpPr>
          <a:xfrm>
            <a:off x="4822979" y="1946015"/>
            <a:ext cx="700579" cy="1401157"/>
            <a:chOff x="5234758" y="2397306"/>
            <a:chExt cx="1134550" cy="1983813"/>
          </a:xfrm>
        </p:grpSpPr>
        <p:pic>
          <p:nvPicPr>
            <p:cNvPr id="8" name="Picture 7">
              <a:extLst>
                <a:ext uri="{FF2B5EF4-FFF2-40B4-BE49-F238E27FC236}">
                  <a16:creationId xmlns:a16="http://schemas.microsoft.com/office/drawing/2014/main" id="{D8F9E541-2099-46A0-A60B-97A8C5E7805B}"/>
                </a:ext>
              </a:extLst>
            </p:cNvPr>
            <p:cNvPicPr>
              <a:picLocks noChangeAspect="1"/>
            </p:cNvPicPr>
            <p:nvPr/>
          </p:nvPicPr>
          <p:blipFill>
            <a:blip r:embed="rId4"/>
            <a:stretch>
              <a:fillRect/>
            </a:stretch>
          </p:blipFill>
          <p:spPr>
            <a:xfrm rot="18448787">
              <a:off x="4810126" y="2821938"/>
              <a:ext cx="1983813" cy="1134550"/>
            </a:xfrm>
            <a:prstGeom prst="rect">
              <a:avLst/>
            </a:prstGeom>
          </p:spPr>
        </p:pic>
        <p:sp>
          <p:nvSpPr>
            <p:cNvPr id="10" name="TextBox 9">
              <a:extLst>
                <a:ext uri="{FF2B5EF4-FFF2-40B4-BE49-F238E27FC236}">
                  <a16:creationId xmlns:a16="http://schemas.microsoft.com/office/drawing/2014/main" id="{DC14363F-9354-4F8D-AF33-371A6A725F40}"/>
                </a:ext>
              </a:extLst>
            </p:cNvPr>
            <p:cNvSpPr txBox="1"/>
            <p:nvPr/>
          </p:nvSpPr>
          <p:spPr>
            <a:xfrm rot="18472301">
              <a:off x="5287659" y="3013286"/>
              <a:ext cx="1102439" cy="598113"/>
            </a:xfrm>
            <a:prstGeom prst="rect">
              <a:avLst/>
            </a:prstGeom>
            <a:noFill/>
          </p:spPr>
          <p:txBody>
            <a:bodyPr wrap="square" rtlCol="0">
              <a:spAutoFit/>
            </a:bodyPr>
            <a:lstStyle/>
            <a:p>
              <a:r>
                <a:rPr lang="en-US" sz="1800" b="1" dirty="0"/>
                <a:t>Calm</a:t>
              </a:r>
            </a:p>
          </p:txBody>
        </p:sp>
      </p:grpSp>
      <p:grpSp>
        <p:nvGrpSpPr>
          <p:cNvPr id="28" name="Group 27">
            <a:extLst>
              <a:ext uri="{FF2B5EF4-FFF2-40B4-BE49-F238E27FC236}">
                <a16:creationId xmlns:a16="http://schemas.microsoft.com/office/drawing/2014/main" id="{D3461576-5E00-41FB-8685-D51ED15551B5}"/>
              </a:ext>
            </a:extLst>
          </p:cNvPr>
          <p:cNvGrpSpPr/>
          <p:nvPr/>
        </p:nvGrpSpPr>
        <p:grpSpPr>
          <a:xfrm rot="3329779">
            <a:off x="2769790" y="1954000"/>
            <a:ext cx="2054599" cy="1869612"/>
            <a:chOff x="2329059" y="3289157"/>
            <a:chExt cx="1344497" cy="1388028"/>
          </a:xfrm>
        </p:grpSpPr>
        <p:pic>
          <p:nvPicPr>
            <p:cNvPr id="15" name="Picture 14">
              <a:extLst>
                <a:ext uri="{FF2B5EF4-FFF2-40B4-BE49-F238E27FC236}">
                  <a16:creationId xmlns:a16="http://schemas.microsoft.com/office/drawing/2014/main" id="{5CF8ADC3-516C-44B4-B494-CFA6BCBB251D}"/>
                </a:ext>
              </a:extLst>
            </p:cNvPr>
            <p:cNvPicPr>
              <a:picLocks noChangeAspect="1"/>
            </p:cNvPicPr>
            <p:nvPr/>
          </p:nvPicPr>
          <p:blipFill>
            <a:blip r:embed="rId5"/>
            <a:stretch>
              <a:fillRect/>
            </a:stretch>
          </p:blipFill>
          <p:spPr>
            <a:xfrm rot="1792878" flipH="1">
              <a:off x="2329059" y="3332686"/>
              <a:ext cx="1344497" cy="1344499"/>
            </a:xfrm>
            <a:prstGeom prst="rect">
              <a:avLst/>
            </a:prstGeom>
          </p:spPr>
        </p:pic>
        <p:sp>
          <p:nvSpPr>
            <p:cNvPr id="16" name="TextBox 15">
              <a:extLst>
                <a:ext uri="{FF2B5EF4-FFF2-40B4-BE49-F238E27FC236}">
                  <a16:creationId xmlns:a16="http://schemas.microsoft.com/office/drawing/2014/main" id="{191247C7-7CF3-4464-AAC0-CE9B5F01C1A8}"/>
                </a:ext>
              </a:extLst>
            </p:cNvPr>
            <p:cNvSpPr txBox="1"/>
            <p:nvPr/>
          </p:nvSpPr>
          <p:spPr>
            <a:xfrm rot="15125602">
              <a:off x="2420635" y="3735594"/>
              <a:ext cx="1059034" cy="166159"/>
            </a:xfrm>
            <a:prstGeom prst="rect">
              <a:avLst/>
            </a:prstGeom>
            <a:noFill/>
          </p:spPr>
          <p:txBody>
            <a:bodyPr wrap="square" rtlCol="0">
              <a:spAutoFit/>
            </a:bodyPr>
            <a:lstStyle/>
            <a:p>
              <a:r>
                <a:rPr lang="en-US" sz="1050" b="1" dirty="0">
                  <a:solidFill>
                    <a:schemeClr val="tx1"/>
                  </a:solidFill>
                </a:rPr>
                <a:t>Happy</a:t>
              </a:r>
            </a:p>
          </p:txBody>
        </p:sp>
      </p:grpSp>
      <p:grpSp>
        <p:nvGrpSpPr>
          <p:cNvPr id="36" name="Group 35">
            <a:extLst>
              <a:ext uri="{FF2B5EF4-FFF2-40B4-BE49-F238E27FC236}">
                <a16:creationId xmlns:a16="http://schemas.microsoft.com/office/drawing/2014/main" id="{94B63D9C-DA76-41D6-809C-7C35234209FE}"/>
              </a:ext>
            </a:extLst>
          </p:cNvPr>
          <p:cNvGrpSpPr/>
          <p:nvPr/>
        </p:nvGrpSpPr>
        <p:grpSpPr>
          <a:xfrm>
            <a:off x="4200161" y="3451677"/>
            <a:ext cx="1118176" cy="1555724"/>
            <a:chOff x="2141200" y="2268916"/>
            <a:chExt cx="1490901" cy="2074299"/>
          </a:xfrm>
        </p:grpSpPr>
        <p:pic>
          <p:nvPicPr>
            <p:cNvPr id="34" name="Picture 33">
              <a:extLst>
                <a:ext uri="{FF2B5EF4-FFF2-40B4-BE49-F238E27FC236}">
                  <a16:creationId xmlns:a16="http://schemas.microsoft.com/office/drawing/2014/main" id="{4EAB81BA-2DDF-4249-A60B-B1B4C6D1C70D}"/>
                </a:ext>
              </a:extLst>
            </p:cNvPr>
            <p:cNvPicPr>
              <a:picLocks noChangeAspect="1"/>
            </p:cNvPicPr>
            <p:nvPr/>
          </p:nvPicPr>
          <p:blipFill>
            <a:blip r:embed="rId6"/>
            <a:stretch>
              <a:fillRect/>
            </a:stretch>
          </p:blipFill>
          <p:spPr>
            <a:xfrm>
              <a:off x="2141200" y="2268916"/>
              <a:ext cx="1490901" cy="2074299"/>
            </a:xfrm>
            <a:prstGeom prst="rect">
              <a:avLst/>
            </a:prstGeom>
          </p:spPr>
        </p:pic>
        <p:sp>
          <p:nvSpPr>
            <p:cNvPr id="35" name="TextBox 34">
              <a:extLst>
                <a:ext uri="{FF2B5EF4-FFF2-40B4-BE49-F238E27FC236}">
                  <a16:creationId xmlns:a16="http://schemas.microsoft.com/office/drawing/2014/main" id="{021A0234-9C60-4030-98CC-09579E2191E9}"/>
                </a:ext>
              </a:extLst>
            </p:cNvPr>
            <p:cNvSpPr txBox="1"/>
            <p:nvPr/>
          </p:nvSpPr>
          <p:spPr>
            <a:xfrm>
              <a:off x="2634343" y="2968933"/>
              <a:ext cx="839677" cy="430887"/>
            </a:xfrm>
            <a:prstGeom prst="rect">
              <a:avLst/>
            </a:prstGeom>
            <a:noFill/>
          </p:spPr>
          <p:txBody>
            <a:bodyPr wrap="square" rtlCol="0">
              <a:spAutoFit/>
            </a:bodyPr>
            <a:lstStyle/>
            <a:p>
              <a:r>
                <a:rPr lang="en-US" sz="1500" b="1" dirty="0"/>
                <a:t>Safe</a:t>
              </a:r>
              <a:endParaRPr lang="en-US" sz="1050" b="1" dirty="0"/>
            </a:p>
          </p:txBody>
        </p:sp>
      </p:grpSp>
      <p:grpSp>
        <p:nvGrpSpPr>
          <p:cNvPr id="39" name="Group 38">
            <a:extLst>
              <a:ext uri="{FF2B5EF4-FFF2-40B4-BE49-F238E27FC236}">
                <a16:creationId xmlns:a16="http://schemas.microsoft.com/office/drawing/2014/main" id="{51163E14-6063-4EE5-A45E-5E7F6ADF870E}"/>
              </a:ext>
            </a:extLst>
          </p:cNvPr>
          <p:cNvGrpSpPr/>
          <p:nvPr/>
        </p:nvGrpSpPr>
        <p:grpSpPr>
          <a:xfrm>
            <a:off x="1480782" y="2175106"/>
            <a:ext cx="1452820" cy="1318990"/>
            <a:chOff x="2436589" y="2654202"/>
            <a:chExt cx="1351767" cy="1057718"/>
          </a:xfrm>
        </p:grpSpPr>
        <p:pic>
          <p:nvPicPr>
            <p:cNvPr id="37" name="Picture 36">
              <a:extLst>
                <a:ext uri="{FF2B5EF4-FFF2-40B4-BE49-F238E27FC236}">
                  <a16:creationId xmlns:a16="http://schemas.microsoft.com/office/drawing/2014/main" id="{AB8CCD5C-6630-4798-9806-895F6C3A175C}"/>
                </a:ext>
              </a:extLst>
            </p:cNvPr>
            <p:cNvPicPr>
              <a:picLocks noChangeAspect="1"/>
            </p:cNvPicPr>
            <p:nvPr/>
          </p:nvPicPr>
          <p:blipFill>
            <a:blip r:embed="rId7"/>
            <a:stretch>
              <a:fillRect/>
            </a:stretch>
          </p:blipFill>
          <p:spPr>
            <a:xfrm>
              <a:off x="2436589" y="2654202"/>
              <a:ext cx="1351767" cy="1057718"/>
            </a:xfrm>
            <a:prstGeom prst="rect">
              <a:avLst/>
            </a:prstGeom>
          </p:spPr>
        </p:pic>
        <p:sp>
          <p:nvSpPr>
            <p:cNvPr id="38" name="TextBox 37">
              <a:extLst>
                <a:ext uri="{FF2B5EF4-FFF2-40B4-BE49-F238E27FC236}">
                  <a16:creationId xmlns:a16="http://schemas.microsoft.com/office/drawing/2014/main" id="{5B570176-ED04-4580-8947-BED309EDDDBD}"/>
                </a:ext>
              </a:extLst>
            </p:cNvPr>
            <p:cNvSpPr txBox="1"/>
            <p:nvPr/>
          </p:nvSpPr>
          <p:spPr>
            <a:xfrm rot="1098175">
              <a:off x="2745691" y="3103869"/>
              <a:ext cx="658218" cy="209789"/>
            </a:xfrm>
            <a:prstGeom prst="rect">
              <a:avLst/>
            </a:prstGeom>
            <a:solidFill>
              <a:schemeClr val="bg1"/>
            </a:solidFill>
          </p:spPr>
          <p:txBody>
            <a:bodyPr wrap="square" rtlCol="0">
              <a:spAutoFit/>
            </a:bodyPr>
            <a:lstStyle/>
            <a:p>
              <a:r>
                <a:rPr lang="en-US" sz="1100" b="1" dirty="0">
                  <a:solidFill>
                    <a:schemeClr val="accent3">
                      <a:lumMod val="50000"/>
                    </a:schemeClr>
                  </a:solidFill>
                </a:rPr>
                <a:t>Proud</a:t>
              </a:r>
            </a:p>
          </p:txBody>
        </p:sp>
      </p:grpSp>
      <p:grpSp>
        <p:nvGrpSpPr>
          <p:cNvPr id="42" name="Group 41">
            <a:extLst>
              <a:ext uri="{FF2B5EF4-FFF2-40B4-BE49-F238E27FC236}">
                <a16:creationId xmlns:a16="http://schemas.microsoft.com/office/drawing/2014/main" id="{859EE411-D47B-4AB1-BEA7-432FCC9BA697}"/>
              </a:ext>
            </a:extLst>
          </p:cNvPr>
          <p:cNvGrpSpPr/>
          <p:nvPr/>
        </p:nvGrpSpPr>
        <p:grpSpPr>
          <a:xfrm>
            <a:off x="92328" y="2905413"/>
            <a:ext cx="1553631" cy="1553631"/>
            <a:chOff x="80765" y="3870385"/>
            <a:chExt cx="2071509" cy="2071509"/>
          </a:xfrm>
        </p:grpSpPr>
        <p:pic>
          <p:nvPicPr>
            <p:cNvPr id="40" name="Picture 39">
              <a:extLst>
                <a:ext uri="{FF2B5EF4-FFF2-40B4-BE49-F238E27FC236}">
                  <a16:creationId xmlns:a16="http://schemas.microsoft.com/office/drawing/2014/main" id="{46F5606D-8BF2-4688-844A-9DCBBCFE50EC}"/>
                </a:ext>
              </a:extLst>
            </p:cNvPr>
            <p:cNvPicPr>
              <a:picLocks noChangeAspect="1"/>
            </p:cNvPicPr>
            <p:nvPr/>
          </p:nvPicPr>
          <p:blipFill>
            <a:blip r:embed="rId8"/>
            <a:stretch>
              <a:fillRect/>
            </a:stretch>
          </p:blipFill>
          <p:spPr>
            <a:xfrm>
              <a:off x="80765" y="3870385"/>
              <a:ext cx="2071509" cy="2071509"/>
            </a:xfrm>
            <a:prstGeom prst="rect">
              <a:avLst/>
            </a:prstGeom>
          </p:spPr>
        </p:pic>
        <p:sp>
          <p:nvSpPr>
            <p:cNvPr id="41" name="TextBox 40">
              <a:extLst>
                <a:ext uri="{FF2B5EF4-FFF2-40B4-BE49-F238E27FC236}">
                  <a16:creationId xmlns:a16="http://schemas.microsoft.com/office/drawing/2014/main" id="{B2BCA87A-CF37-4481-8530-8E6A700FD9D5}"/>
                </a:ext>
              </a:extLst>
            </p:cNvPr>
            <p:cNvSpPr txBox="1"/>
            <p:nvPr/>
          </p:nvSpPr>
          <p:spPr>
            <a:xfrm rot="16200000">
              <a:off x="524443" y="4785239"/>
              <a:ext cx="1105622" cy="338555"/>
            </a:xfrm>
            <a:prstGeom prst="rect">
              <a:avLst/>
            </a:prstGeom>
            <a:noFill/>
          </p:spPr>
          <p:txBody>
            <a:bodyPr wrap="square" rtlCol="0">
              <a:spAutoFit/>
            </a:bodyPr>
            <a:lstStyle/>
            <a:p>
              <a:r>
                <a:rPr lang="en-US" sz="1050" b="1" dirty="0"/>
                <a:t>Excited</a:t>
              </a:r>
            </a:p>
          </p:txBody>
        </p:sp>
      </p:grpSp>
      <p:grpSp>
        <p:nvGrpSpPr>
          <p:cNvPr id="45" name="Group 44">
            <a:extLst>
              <a:ext uri="{FF2B5EF4-FFF2-40B4-BE49-F238E27FC236}">
                <a16:creationId xmlns:a16="http://schemas.microsoft.com/office/drawing/2014/main" id="{89BF8B48-DBA2-473F-9EEC-3A3B5C86A445}"/>
              </a:ext>
            </a:extLst>
          </p:cNvPr>
          <p:cNvGrpSpPr/>
          <p:nvPr/>
        </p:nvGrpSpPr>
        <p:grpSpPr>
          <a:xfrm>
            <a:off x="1709845" y="3795302"/>
            <a:ext cx="1933218" cy="844938"/>
            <a:chOff x="2279792" y="5060402"/>
            <a:chExt cx="2577625" cy="1126584"/>
          </a:xfrm>
        </p:grpSpPr>
        <p:pic>
          <p:nvPicPr>
            <p:cNvPr id="43" name="Picture 42">
              <a:extLst>
                <a:ext uri="{FF2B5EF4-FFF2-40B4-BE49-F238E27FC236}">
                  <a16:creationId xmlns:a16="http://schemas.microsoft.com/office/drawing/2014/main" id="{DA6C30D6-5C5E-4847-A889-40091012ECDA}"/>
                </a:ext>
              </a:extLst>
            </p:cNvPr>
            <p:cNvPicPr>
              <a:picLocks noChangeAspect="1"/>
            </p:cNvPicPr>
            <p:nvPr/>
          </p:nvPicPr>
          <p:blipFill>
            <a:blip r:embed="rId9"/>
            <a:stretch>
              <a:fillRect/>
            </a:stretch>
          </p:blipFill>
          <p:spPr>
            <a:xfrm>
              <a:off x="2279792" y="5060402"/>
              <a:ext cx="2253170" cy="1126584"/>
            </a:xfrm>
            <a:prstGeom prst="rect">
              <a:avLst/>
            </a:prstGeom>
          </p:spPr>
        </p:pic>
        <p:sp>
          <p:nvSpPr>
            <p:cNvPr id="44" name="TextBox 43">
              <a:extLst>
                <a:ext uri="{FF2B5EF4-FFF2-40B4-BE49-F238E27FC236}">
                  <a16:creationId xmlns:a16="http://schemas.microsoft.com/office/drawing/2014/main" id="{2CDBFAF9-04A4-4FDA-B558-A1F24A1DFA55}"/>
                </a:ext>
              </a:extLst>
            </p:cNvPr>
            <p:cNvSpPr txBox="1"/>
            <p:nvPr/>
          </p:nvSpPr>
          <p:spPr>
            <a:xfrm rot="21411875">
              <a:off x="3080855" y="5402549"/>
              <a:ext cx="1776562" cy="369332"/>
            </a:xfrm>
            <a:prstGeom prst="rect">
              <a:avLst/>
            </a:prstGeom>
            <a:noFill/>
          </p:spPr>
          <p:txBody>
            <a:bodyPr wrap="square" rtlCol="0">
              <a:spAutoFit/>
            </a:bodyPr>
            <a:lstStyle/>
            <a:p>
              <a:r>
                <a:rPr lang="en-US" sz="1200" b="1" dirty="0">
                  <a:solidFill>
                    <a:schemeClr val="tx1"/>
                  </a:solidFill>
                </a:rPr>
                <a:t>Confident</a:t>
              </a:r>
            </a:p>
          </p:txBody>
        </p:sp>
      </p:grpSp>
      <p:sp>
        <p:nvSpPr>
          <p:cNvPr id="27" name="Google Shape;56;p13">
            <a:extLst>
              <a:ext uri="{FF2B5EF4-FFF2-40B4-BE49-F238E27FC236}">
                <a16:creationId xmlns:a16="http://schemas.microsoft.com/office/drawing/2014/main" id="{5F59C4BD-A3A4-744D-B6DB-6CC8752FA26D}"/>
              </a:ext>
            </a:extLst>
          </p:cNvPr>
          <p:cNvSpPr txBox="1"/>
          <p:nvPr/>
        </p:nvSpPr>
        <p:spPr>
          <a:xfrm>
            <a:off x="537210" y="161951"/>
            <a:ext cx="8149590" cy="1189277"/>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a:solidFill>
                  <a:srgbClr val="FFFFFF"/>
                </a:solidFill>
              </a:rPr>
              <a:t>FEELINGS STORY:</a:t>
            </a:r>
          </a:p>
          <a:p>
            <a:pPr marL="0" lvl="0" indent="0" algn="ctr" rtl="0">
              <a:spcBef>
                <a:spcPts val="0"/>
              </a:spcBef>
              <a:spcAft>
                <a:spcPts val="0"/>
              </a:spcAft>
              <a:buNone/>
            </a:pPr>
            <a:r>
              <a:rPr lang="en-US" sz="3200" dirty="0">
                <a:solidFill>
                  <a:srgbClr val="FFFFFF"/>
                </a:solidFill>
              </a:rPr>
              <a:t>LIGHTENING HEAVY FEELINGS</a:t>
            </a:r>
            <a:endParaRPr sz="3200" dirty="0">
              <a:solidFill>
                <a:srgbClr val="FFFFFF"/>
              </a:solidFill>
            </a:endParaRPr>
          </a:p>
        </p:txBody>
      </p:sp>
      <p:pic>
        <p:nvPicPr>
          <p:cNvPr id="29" name="Google Shape;124;p17">
            <a:hlinkClick r:id="rId10" action="ppaction://hlinksldjump"/>
            <a:extLst>
              <a:ext uri="{FF2B5EF4-FFF2-40B4-BE49-F238E27FC236}">
                <a16:creationId xmlns:a16="http://schemas.microsoft.com/office/drawing/2014/main" id="{82E35171-55E2-484A-B73B-9AC485523455}"/>
              </a:ext>
            </a:extLst>
          </p:cNvPr>
          <p:cNvPicPr preferRelativeResize="0"/>
          <p:nvPr/>
        </p:nvPicPr>
        <p:blipFill>
          <a:blip r:embed="rId11">
            <a:alphaModFix/>
          </a:blip>
          <a:stretch>
            <a:fillRect/>
          </a:stretch>
        </p:blipFill>
        <p:spPr>
          <a:xfrm>
            <a:off x="0" y="1"/>
            <a:ext cx="319275" cy="323900"/>
          </a:xfrm>
          <a:prstGeom prst="rect">
            <a:avLst/>
          </a:prstGeom>
          <a:noFill/>
          <a:ln>
            <a:noFill/>
          </a:ln>
        </p:spPr>
      </p:pic>
      <p:pic>
        <p:nvPicPr>
          <p:cNvPr id="30" name="Picture 29">
            <a:hlinkClick r:id="rId12" action="ppaction://hlinksldjump"/>
            <a:extLst>
              <a:ext uri="{FF2B5EF4-FFF2-40B4-BE49-F238E27FC236}">
                <a16:creationId xmlns:a16="http://schemas.microsoft.com/office/drawing/2014/main" id="{22C7B975-45F9-D44F-8643-A8DE2ADB1FEF}"/>
              </a:ext>
            </a:extLst>
          </p:cNvPr>
          <p:cNvPicPr>
            <a:picLocks noChangeAspect="1"/>
          </p:cNvPicPr>
          <p:nvPr/>
        </p:nvPicPr>
        <p:blipFill>
          <a:blip r:embed="rId13"/>
          <a:stretch>
            <a:fillRect/>
          </a:stretch>
        </p:blipFill>
        <p:spPr>
          <a:xfrm>
            <a:off x="18343" y="4712428"/>
            <a:ext cx="266052" cy="431072"/>
          </a:xfrm>
          <a:prstGeom prst="rect">
            <a:avLst/>
          </a:prstGeom>
        </p:spPr>
      </p:pic>
      <p:sp>
        <p:nvSpPr>
          <p:cNvPr id="31" name="TextBox 6">
            <a:extLst>
              <a:ext uri="{FF2B5EF4-FFF2-40B4-BE49-F238E27FC236}">
                <a16:creationId xmlns:a16="http://schemas.microsoft.com/office/drawing/2014/main" id="{023B719D-A087-4DD5-BA9E-B8FD17671DF3}"/>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32" name="Picture 31">
            <a:extLst>
              <a:ext uri="{FF2B5EF4-FFF2-40B4-BE49-F238E27FC236}">
                <a16:creationId xmlns:a16="http://schemas.microsoft.com/office/drawing/2014/main" id="{E01C7C26-6A1F-4135-BC79-DABAB5F97B30}"/>
              </a:ext>
            </a:extLst>
          </p:cNvPr>
          <p:cNvPicPr>
            <a:picLocks noChangeAspect="1"/>
          </p:cNvPicPr>
          <p:nvPr/>
        </p:nvPicPr>
        <p:blipFill>
          <a:blip r:embed="rId14"/>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2796558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858" y="1317768"/>
            <a:ext cx="8630293" cy="3825731"/>
          </a:xfrm>
        </p:spPr>
        <p:txBody>
          <a:bodyPr>
            <a:normAutofit lnSpcReduction="10000"/>
          </a:bodyPr>
          <a:lstStyle/>
          <a:p>
            <a:r>
              <a:rPr lang="en-US" dirty="0"/>
              <a:t>Allison got a special game she asked for on her birthday. She feels…</a:t>
            </a:r>
          </a:p>
          <a:p>
            <a:r>
              <a:rPr lang="en-US" dirty="0"/>
              <a:t>Brandon wants to play outside, but it is raining. He feels…</a:t>
            </a:r>
          </a:p>
          <a:p>
            <a:r>
              <a:rPr lang="en-US" dirty="0"/>
              <a:t>Ellie felt lonely, so she told her caregiver. Now they are playing a game together. She feels…</a:t>
            </a:r>
          </a:p>
          <a:p>
            <a:r>
              <a:rPr lang="en-US" dirty="0"/>
              <a:t>Frankie hears adults arguing loudly. He feels…</a:t>
            </a:r>
          </a:p>
          <a:p>
            <a:r>
              <a:rPr lang="en-US" dirty="0"/>
              <a:t>Olivia scores a goal in her soccer game. She feels…</a:t>
            </a:r>
          </a:p>
          <a:p>
            <a:r>
              <a:rPr lang="en-US" dirty="0"/>
              <a:t>Greta had a bad dream about an upsetting thing that happened to her. She feels…</a:t>
            </a:r>
          </a:p>
          <a:p>
            <a:r>
              <a:rPr lang="en-US" dirty="0"/>
              <a:t>Isabel thinks it is her fault that the scary, upsetting thing happened. She feels…</a:t>
            </a:r>
          </a:p>
          <a:p>
            <a:r>
              <a:rPr lang="en-US" dirty="0"/>
              <a:t>Raven earns a prize for working hard and following group rules. She feels…</a:t>
            </a:r>
          </a:p>
          <a:p>
            <a:r>
              <a:rPr lang="en-US" dirty="0"/>
              <a:t>Maria remembers when she was hurt by someone else. She feels…</a:t>
            </a:r>
          </a:p>
          <a:p>
            <a:endParaRPr lang="en-US" sz="2400" dirty="0"/>
          </a:p>
        </p:txBody>
      </p:sp>
      <p:sp>
        <p:nvSpPr>
          <p:cNvPr id="5" name="Google Shape;56;p13">
            <a:extLst>
              <a:ext uri="{FF2B5EF4-FFF2-40B4-BE49-F238E27FC236}">
                <a16:creationId xmlns:a16="http://schemas.microsoft.com/office/drawing/2014/main" id="{E6305F7E-E046-DA44-BDE5-087483C933C5}"/>
              </a:ext>
            </a:extLst>
          </p:cNvPr>
          <p:cNvSpPr txBox="1"/>
          <p:nvPr/>
        </p:nvSpPr>
        <p:spPr>
          <a:xfrm>
            <a:off x="537210" y="161951"/>
            <a:ext cx="8149590" cy="886969"/>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FFFFFF"/>
                </a:solidFill>
              </a:rPr>
              <a:t>FEELINGS QUESTIONS</a:t>
            </a:r>
            <a:endParaRPr sz="4400" dirty="0">
              <a:solidFill>
                <a:srgbClr val="FFFFFF"/>
              </a:solidFill>
            </a:endParaRPr>
          </a:p>
        </p:txBody>
      </p:sp>
      <p:pic>
        <p:nvPicPr>
          <p:cNvPr id="8" name="Google Shape;124;p17">
            <a:hlinkClick r:id="rId2" action="ppaction://hlinksldjump"/>
            <a:extLst>
              <a:ext uri="{FF2B5EF4-FFF2-40B4-BE49-F238E27FC236}">
                <a16:creationId xmlns:a16="http://schemas.microsoft.com/office/drawing/2014/main" id="{D5AFCE59-9188-2443-A1C3-818D95D42249}"/>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9" name="Picture 8">
            <a:hlinkClick r:id="rId4" action="ppaction://hlinksldjump"/>
            <a:extLst>
              <a:ext uri="{FF2B5EF4-FFF2-40B4-BE49-F238E27FC236}">
                <a16:creationId xmlns:a16="http://schemas.microsoft.com/office/drawing/2014/main" id="{45EDB06B-6EBA-7341-B2A3-6389DFD34F7A}"/>
              </a:ext>
            </a:extLst>
          </p:cNvPr>
          <p:cNvPicPr>
            <a:picLocks noChangeAspect="1"/>
          </p:cNvPicPr>
          <p:nvPr/>
        </p:nvPicPr>
        <p:blipFill>
          <a:blip r:embed="rId5"/>
          <a:stretch>
            <a:fillRect/>
          </a:stretch>
        </p:blipFill>
        <p:spPr>
          <a:xfrm>
            <a:off x="18343" y="4712428"/>
            <a:ext cx="266052" cy="431072"/>
          </a:xfrm>
          <a:prstGeom prst="rect">
            <a:avLst/>
          </a:prstGeom>
        </p:spPr>
      </p:pic>
      <p:sp>
        <p:nvSpPr>
          <p:cNvPr id="7" name="TextBox 6">
            <a:extLst>
              <a:ext uri="{FF2B5EF4-FFF2-40B4-BE49-F238E27FC236}">
                <a16:creationId xmlns:a16="http://schemas.microsoft.com/office/drawing/2014/main" id="{23FC02A2-8C14-4B0B-888D-6F73BB940965}"/>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3B83DFB9-733F-4491-8AEA-916A561BDEE1}"/>
              </a:ext>
            </a:extLst>
          </p:cNvPr>
          <p:cNvPicPr>
            <a:picLocks noChangeAspect="1"/>
          </p:cNvPicPr>
          <p:nvPr/>
        </p:nvPicPr>
        <p:blipFill>
          <a:blip r:embed="rId6"/>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3687797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44" y="1371600"/>
            <a:ext cx="8796528" cy="1463039"/>
          </a:xfrm>
        </p:spPr>
        <p:txBody>
          <a:bodyPr>
            <a:normAutofit/>
          </a:bodyPr>
          <a:lstStyle/>
          <a:p>
            <a:pPr marL="114300" indent="0" algn="ctr">
              <a:buNone/>
            </a:pPr>
            <a:r>
              <a:rPr lang="en-US" sz="4000" dirty="0"/>
              <a:t>What was your favorite part of group?</a:t>
            </a:r>
          </a:p>
        </p:txBody>
      </p:sp>
      <p:sp>
        <p:nvSpPr>
          <p:cNvPr id="6" name="Google Shape;56;p13">
            <a:extLst>
              <a:ext uri="{FF2B5EF4-FFF2-40B4-BE49-F238E27FC236}">
                <a16:creationId xmlns:a16="http://schemas.microsoft.com/office/drawing/2014/main" id="{42D78724-4BCA-C540-98F1-D0BD68DAB36E}"/>
              </a:ext>
            </a:extLst>
          </p:cNvPr>
          <p:cNvSpPr txBox="1"/>
          <p:nvPr/>
        </p:nvSpPr>
        <p:spPr>
          <a:xfrm>
            <a:off x="1755648" y="417606"/>
            <a:ext cx="5892899"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FFFFFF"/>
                </a:solidFill>
              </a:rPr>
              <a:t>ACTIVITY!</a:t>
            </a:r>
            <a:endParaRPr sz="4800" dirty="0">
              <a:solidFill>
                <a:srgbClr val="FFFFFF"/>
              </a:solidFill>
            </a:endParaRPr>
          </a:p>
        </p:txBody>
      </p:sp>
      <p:sp>
        <p:nvSpPr>
          <p:cNvPr id="9" name="Google Shape;56;p13">
            <a:extLst>
              <a:ext uri="{FF2B5EF4-FFF2-40B4-BE49-F238E27FC236}">
                <a16:creationId xmlns:a16="http://schemas.microsoft.com/office/drawing/2014/main" id="{A0DBD9D2-54EF-5A48-A6D6-B3FEBDC427FE}"/>
              </a:ext>
            </a:extLst>
          </p:cNvPr>
          <p:cNvSpPr txBox="1"/>
          <p:nvPr/>
        </p:nvSpPr>
        <p:spPr>
          <a:xfrm>
            <a:off x="1773936" y="371886"/>
            <a:ext cx="5892899"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FFFFFF"/>
                </a:solidFill>
              </a:rPr>
              <a:t>ACTIVITY!</a:t>
            </a:r>
            <a:endParaRPr sz="4800" dirty="0">
              <a:solidFill>
                <a:srgbClr val="FFFFFF"/>
              </a:solidFill>
            </a:endParaRPr>
          </a:p>
        </p:txBody>
      </p:sp>
      <p:pic>
        <p:nvPicPr>
          <p:cNvPr id="10" name="Google Shape;88;p15">
            <a:hlinkClick r:id="rId2" action="ppaction://hlinksldjump"/>
            <a:extLst>
              <a:ext uri="{FF2B5EF4-FFF2-40B4-BE49-F238E27FC236}">
                <a16:creationId xmlns:a16="http://schemas.microsoft.com/office/drawing/2014/main" id="{729B6DF2-353E-A544-BBFD-887D0A006D3B}"/>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8" name="Picture 7">
            <a:hlinkClick r:id="rId4" action="ppaction://hlinksldjump"/>
            <a:extLst>
              <a:ext uri="{FF2B5EF4-FFF2-40B4-BE49-F238E27FC236}">
                <a16:creationId xmlns:a16="http://schemas.microsoft.com/office/drawing/2014/main" id="{99CF9B13-A1CE-A843-A453-5569B8DBEB45}"/>
              </a:ext>
            </a:extLst>
          </p:cNvPr>
          <p:cNvPicPr>
            <a:picLocks noChangeAspect="1"/>
          </p:cNvPicPr>
          <p:nvPr/>
        </p:nvPicPr>
        <p:blipFill>
          <a:blip r:embed="rId5"/>
          <a:stretch>
            <a:fillRect/>
          </a:stretch>
        </p:blipFill>
        <p:spPr>
          <a:xfrm>
            <a:off x="18343" y="4712428"/>
            <a:ext cx="266052" cy="431072"/>
          </a:xfrm>
          <a:prstGeom prst="rect">
            <a:avLst/>
          </a:prstGeom>
        </p:spPr>
      </p:pic>
      <p:sp>
        <p:nvSpPr>
          <p:cNvPr id="12" name="Text Box 2">
            <a:hlinkClick r:id="rId6" action="ppaction://hlinksldjump"/>
            <a:extLst>
              <a:ext uri="{FF2B5EF4-FFF2-40B4-BE49-F238E27FC236}">
                <a16:creationId xmlns:a16="http://schemas.microsoft.com/office/drawing/2014/main" id="{66F14D28-7094-4F2B-89CB-302AE0D95794}"/>
              </a:ext>
            </a:extLst>
          </p:cNvPr>
          <p:cNvSpPr txBox="1">
            <a:spLocks noChangeArrowheads="1"/>
          </p:cNvSpPr>
          <p:nvPr/>
        </p:nvSpPr>
        <p:spPr bwMode="auto">
          <a:xfrm>
            <a:off x="2027643" y="3042014"/>
            <a:ext cx="5620904" cy="1463039"/>
          </a:xfrm>
          <a:prstGeom prst="rect">
            <a:avLst/>
          </a:prstGeom>
          <a:solidFill>
            <a:srgbClr val="FFFFFF"/>
          </a:solidFill>
          <a:ln w="9525">
            <a:solidFill>
              <a:schemeClr val="accent5">
                <a:lumMod val="75000"/>
              </a:schemeClr>
            </a:solidFill>
            <a:miter lim="800000"/>
            <a:headEnd/>
            <a:tailEnd/>
          </a:ln>
          <a:effectLst>
            <a:outerShdw blurRad="76200" dir="13500000" sy="23000" kx="1200000" algn="br" rotWithShape="0">
              <a:prstClr val="black">
                <a:alpha val="20000"/>
              </a:prstClr>
            </a:outerShdw>
          </a:effectLst>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400" dirty="0">
                <a:effectLst/>
                <a:latin typeface="Kristen ITC" panose="03050502040202030202" pitchFamily="66" charset="0"/>
                <a:ea typeface="Calibri" panose="020F0502020204030204" pitchFamily="34" charset="0"/>
                <a:cs typeface="Times New Roman" panose="02020603050405020304" pitchFamily="18" charset="0"/>
              </a:rPr>
              <a:t>THESE ARE A FEW OF MY</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F</a:t>
            </a:r>
            <a:r>
              <a:rPr lang="en-US" sz="48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A</a:t>
            </a:r>
            <a:r>
              <a:rPr lang="en-US" sz="36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V</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O</a:t>
            </a:r>
            <a:r>
              <a:rPr lang="en-US" sz="36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R</a:t>
            </a:r>
            <a:r>
              <a:rPr lang="en-US" sz="48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I</a:t>
            </a:r>
            <a:r>
              <a:rPr lang="en-US" sz="36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T</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E</a:t>
            </a:r>
            <a:r>
              <a:rPr lang="en-US" sz="36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 T</a:t>
            </a:r>
            <a:r>
              <a:rPr lang="en-US" sz="36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H</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I</a:t>
            </a:r>
            <a:r>
              <a:rPr lang="en-US" sz="36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N</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G</a:t>
            </a:r>
            <a:r>
              <a:rPr lang="en-US" sz="36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3" name="TextBox 6">
            <a:extLst>
              <a:ext uri="{FF2B5EF4-FFF2-40B4-BE49-F238E27FC236}">
                <a16:creationId xmlns:a16="http://schemas.microsoft.com/office/drawing/2014/main" id="{1BD96F31-7A0A-4E3B-BEA2-A93E272713E3}"/>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4" name="Picture 13">
            <a:extLst>
              <a:ext uri="{FF2B5EF4-FFF2-40B4-BE49-F238E27FC236}">
                <a16:creationId xmlns:a16="http://schemas.microsoft.com/office/drawing/2014/main" id="{CF7EE3A7-3304-4C35-B1B6-E53C388F05FF}"/>
              </a:ext>
            </a:extLst>
          </p:cNvPr>
          <p:cNvPicPr>
            <a:picLocks noChangeAspect="1"/>
          </p:cNvPicPr>
          <p:nvPr/>
        </p:nvPicPr>
        <p:blipFill>
          <a:blip r:embed="rId7"/>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3660793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0"/>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26" name="Google Shape;526;p60"/>
          <p:cNvSpPr txBox="1"/>
          <p:nvPr/>
        </p:nvSpPr>
        <p:spPr>
          <a:xfrm>
            <a:off x="5199925" y="410100"/>
            <a:ext cx="3609900" cy="43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a:latin typeface="Amatic SC"/>
                <a:ea typeface="Amatic SC"/>
                <a:cs typeface="Amatic SC"/>
                <a:sym typeface="Amatic SC"/>
              </a:rPr>
              <a:t>Welcome to TF-CBT Group Combined Time!</a:t>
            </a:r>
            <a:endParaRPr sz="6900" b="1">
              <a:latin typeface="Amatic SC"/>
              <a:ea typeface="Amatic SC"/>
              <a:cs typeface="Amatic SC"/>
              <a:sym typeface="Amatic SC"/>
            </a:endParaRPr>
          </a:p>
        </p:txBody>
      </p:sp>
      <p:pic>
        <p:nvPicPr>
          <p:cNvPr id="527" name="Google Shape;527;p60">
            <a:hlinkClick r:id="rId4" action="ppaction://hlinksldjump"/>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6" name="Picture 5">
            <a:hlinkClick r:id="rId5" action="ppaction://hlinksldjump"/>
            <a:extLst>
              <a:ext uri="{FF2B5EF4-FFF2-40B4-BE49-F238E27FC236}">
                <a16:creationId xmlns:a16="http://schemas.microsoft.com/office/drawing/2014/main" id="{0100D210-9869-6948-9A53-015F96ED9756}"/>
              </a:ext>
            </a:extLst>
          </p:cNvPr>
          <p:cNvPicPr>
            <a:picLocks noChangeAspect="1"/>
          </p:cNvPicPr>
          <p:nvPr/>
        </p:nvPicPr>
        <p:blipFill>
          <a:blip r:embed="rId6"/>
          <a:stretch>
            <a:fillRect/>
          </a:stretch>
        </p:blipFill>
        <p:spPr>
          <a:xfrm>
            <a:off x="18343" y="4712428"/>
            <a:ext cx="266052" cy="431072"/>
          </a:xfrm>
          <a:prstGeom prst="rect">
            <a:avLst/>
          </a:prstGeom>
        </p:spPr>
      </p:pic>
      <p:sp>
        <p:nvSpPr>
          <p:cNvPr id="8" name="TextBox 6">
            <a:extLst>
              <a:ext uri="{FF2B5EF4-FFF2-40B4-BE49-F238E27FC236}">
                <a16:creationId xmlns:a16="http://schemas.microsoft.com/office/drawing/2014/main" id="{26E58314-583B-4E60-947F-4B9AE1F61E81}"/>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42C69905-29AA-48DA-ACCB-944A6B163F93}"/>
              </a:ext>
            </a:extLst>
          </p:cNvPr>
          <p:cNvPicPr>
            <a:picLocks noChangeAspect="1"/>
          </p:cNvPicPr>
          <p:nvPr/>
        </p:nvPicPr>
        <p:blipFill>
          <a:blip r:embed="rId7"/>
          <a:stretch>
            <a:fillRect/>
          </a:stretch>
        </p:blipFill>
        <p:spPr>
          <a:xfrm>
            <a:off x="8643248" y="4881383"/>
            <a:ext cx="451077" cy="23391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1952" y="1151347"/>
            <a:ext cx="6619244" cy="2562225"/>
          </a:xfrm>
        </p:spPr>
        <p:txBody>
          <a:bodyPr>
            <a:normAutofit/>
          </a:bodyPr>
          <a:lstStyle/>
          <a:p>
            <a:pPr marL="114300" indent="0" algn="ctr">
              <a:buNone/>
            </a:pPr>
            <a:r>
              <a:rPr lang="en-US" sz="2400" dirty="0"/>
              <a:t>What might kids feel when tough and scary things are happening?</a:t>
            </a:r>
          </a:p>
        </p:txBody>
      </p:sp>
      <p:sp>
        <p:nvSpPr>
          <p:cNvPr id="5" name="Google Shape;56;p13">
            <a:extLst>
              <a:ext uri="{FF2B5EF4-FFF2-40B4-BE49-F238E27FC236}">
                <a16:creationId xmlns:a16="http://schemas.microsoft.com/office/drawing/2014/main" id="{9084D76C-D782-7A4B-9EB9-B3868705799D}"/>
              </a:ext>
            </a:extLst>
          </p:cNvPr>
          <p:cNvSpPr txBox="1"/>
          <p:nvPr/>
        </p:nvSpPr>
        <p:spPr>
          <a:xfrm>
            <a:off x="933254" y="192777"/>
            <a:ext cx="7176641"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FFFFFF"/>
                </a:solidFill>
              </a:rPr>
              <a:t>Trauma-Related Feelings</a:t>
            </a:r>
            <a:endParaRPr sz="4000" dirty="0">
              <a:solidFill>
                <a:srgbClr val="FFFFFF"/>
              </a:solidFill>
            </a:endParaRPr>
          </a:p>
        </p:txBody>
      </p:sp>
      <p:pic>
        <p:nvPicPr>
          <p:cNvPr id="8" name="Google Shape;88;p15">
            <a:hlinkClick r:id="rId2" action="ppaction://hlinksldjump"/>
            <a:extLst>
              <a:ext uri="{FF2B5EF4-FFF2-40B4-BE49-F238E27FC236}">
                <a16:creationId xmlns:a16="http://schemas.microsoft.com/office/drawing/2014/main" id="{D959B8F4-2309-FC47-B23D-61EAC9DCF07F}"/>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9" name="Picture 8">
            <a:hlinkClick r:id="rId4" action="ppaction://hlinksldjump"/>
            <a:extLst>
              <a:ext uri="{FF2B5EF4-FFF2-40B4-BE49-F238E27FC236}">
                <a16:creationId xmlns:a16="http://schemas.microsoft.com/office/drawing/2014/main" id="{965B1EC9-D217-BE4C-9D9A-DB75E9F9B676}"/>
              </a:ext>
            </a:extLst>
          </p:cNvPr>
          <p:cNvPicPr>
            <a:picLocks noChangeAspect="1"/>
          </p:cNvPicPr>
          <p:nvPr/>
        </p:nvPicPr>
        <p:blipFill>
          <a:blip r:embed="rId5"/>
          <a:stretch>
            <a:fillRect/>
          </a:stretch>
        </p:blipFill>
        <p:spPr>
          <a:xfrm>
            <a:off x="18343" y="4712428"/>
            <a:ext cx="266052" cy="431072"/>
          </a:xfrm>
          <a:prstGeom prst="rect">
            <a:avLst/>
          </a:prstGeom>
        </p:spPr>
      </p:pic>
      <p:sp>
        <p:nvSpPr>
          <p:cNvPr id="7" name="TextBox 6">
            <a:extLst>
              <a:ext uri="{FF2B5EF4-FFF2-40B4-BE49-F238E27FC236}">
                <a16:creationId xmlns:a16="http://schemas.microsoft.com/office/drawing/2014/main" id="{E5DE7BEC-55F2-47B6-9775-D7AC8EBCC8F5}"/>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F26A382E-84E9-41F2-B510-9BB73ED6A82F}"/>
              </a:ext>
            </a:extLst>
          </p:cNvPr>
          <p:cNvPicPr>
            <a:picLocks noChangeAspect="1"/>
          </p:cNvPicPr>
          <p:nvPr/>
        </p:nvPicPr>
        <p:blipFill>
          <a:blip r:embed="rId6"/>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2977459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0BD15487-3333-D945-8FF7-048D664B1B98}"/>
              </a:ext>
            </a:extLst>
          </p:cNvPr>
          <p:cNvSpPr txBox="1">
            <a:spLocks/>
          </p:cNvSpPr>
          <p:nvPr/>
        </p:nvSpPr>
        <p:spPr>
          <a:xfrm>
            <a:off x="1211952" y="1151347"/>
            <a:ext cx="6619244" cy="256222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gn="ctr">
              <a:buFont typeface="Arial"/>
              <a:buNone/>
            </a:pPr>
            <a:r>
              <a:rPr lang="en-US" sz="2400" dirty="0"/>
              <a:t>What might kids feel when they remember the tough and scary things that happened?</a:t>
            </a:r>
          </a:p>
        </p:txBody>
      </p:sp>
      <p:sp>
        <p:nvSpPr>
          <p:cNvPr id="6" name="Google Shape;56;p13">
            <a:extLst>
              <a:ext uri="{FF2B5EF4-FFF2-40B4-BE49-F238E27FC236}">
                <a16:creationId xmlns:a16="http://schemas.microsoft.com/office/drawing/2014/main" id="{580BD9FB-539C-BC4A-B312-38C5DC555C0B}"/>
              </a:ext>
            </a:extLst>
          </p:cNvPr>
          <p:cNvSpPr txBox="1"/>
          <p:nvPr/>
        </p:nvSpPr>
        <p:spPr>
          <a:xfrm>
            <a:off x="933254" y="192777"/>
            <a:ext cx="7176641"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FFFFFF"/>
                </a:solidFill>
              </a:rPr>
              <a:t>Trauma-Related Feelings</a:t>
            </a:r>
            <a:endParaRPr sz="4000" dirty="0">
              <a:solidFill>
                <a:srgbClr val="FFFFFF"/>
              </a:solidFill>
            </a:endParaRPr>
          </a:p>
        </p:txBody>
      </p:sp>
      <p:pic>
        <p:nvPicPr>
          <p:cNvPr id="11" name="Google Shape;88;p15">
            <a:hlinkClick r:id="rId2" action="ppaction://hlinksldjump"/>
            <a:extLst>
              <a:ext uri="{FF2B5EF4-FFF2-40B4-BE49-F238E27FC236}">
                <a16:creationId xmlns:a16="http://schemas.microsoft.com/office/drawing/2014/main" id="{4E389E07-D35D-1643-856D-896B2CE61CF0}"/>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12" name="Picture 11">
            <a:hlinkClick r:id="rId4" action="ppaction://hlinksldjump"/>
            <a:extLst>
              <a:ext uri="{FF2B5EF4-FFF2-40B4-BE49-F238E27FC236}">
                <a16:creationId xmlns:a16="http://schemas.microsoft.com/office/drawing/2014/main" id="{716023D5-8721-AF49-B7F2-E8075E5A480F}"/>
              </a:ext>
            </a:extLst>
          </p:cNvPr>
          <p:cNvPicPr>
            <a:picLocks noChangeAspect="1"/>
          </p:cNvPicPr>
          <p:nvPr/>
        </p:nvPicPr>
        <p:blipFill>
          <a:blip r:embed="rId5"/>
          <a:stretch>
            <a:fillRect/>
          </a:stretch>
        </p:blipFill>
        <p:spPr>
          <a:xfrm>
            <a:off x="18343" y="4712428"/>
            <a:ext cx="266052" cy="431072"/>
          </a:xfrm>
          <a:prstGeom prst="rect">
            <a:avLst/>
          </a:prstGeom>
        </p:spPr>
      </p:pic>
      <p:sp>
        <p:nvSpPr>
          <p:cNvPr id="8" name="TextBox 6">
            <a:extLst>
              <a:ext uri="{FF2B5EF4-FFF2-40B4-BE49-F238E27FC236}">
                <a16:creationId xmlns:a16="http://schemas.microsoft.com/office/drawing/2014/main" id="{9093DD82-3B8A-4AE5-B72C-481E58C07936}"/>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E1D36B2A-E994-4F8E-B4FF-4C967EC1C6B5}"/>
              </a:ext>
            </a:extLst>
          </p:cNvPr>
          <p:cNvPicPr>
            <a:picLocks noChangeAspect="1"/>
          </p:cNvPicPr>
          <p:nvPr/>
        </p:nvPicPr>
        <p:blipFill>
          <a:blip r:embed="rId6"/>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41398982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58732" y="1769667"/>
            <a:ext cx="2822561" cy="2324202"/>
          </a:xfrm>
          <a:prstGeom prst="rect">
            <a:avLst/>
          </a:prstGeom>
          <a:ln w="38100">
            <a:noFill/>
          </a:ln>
        </p:spPr>
      </p:pic>
      <p:sp>
        <p:nvSpPr>
          <p:cNvPr id="10" name="Google Shape;56;p13">
            <a:extLst>
              <a:ext uri="{FF2B5EF4-FFF2-40B4-BE49-F238E27FC236}">
                <a16:creationId xmlns:a16="http://schemas.microsoft.com/office/drawing/2014/main" id="{7C34D3C8-6E57-3F48-8951-23FA84C2EAC7}"/>
              </a:ext>
            </a:extLst>
          </p:cNvPr>
          <p:cNvSpPr txBox="1"/>
          <p:nvPr/>
        </p:nvSpPr>
        <p:spPr>
          <a:xfrm>
            <a:off x="2370013" y="192777"/>
            <a:ext cx="4609216"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FFFFFF"/>
                </a:solidFill>
              </a:rPr>
              <a:t>Muscle Relaxers</a:t>
            </a:r>
            <a:endParaRPr sz="4000" dirty="0">
              <a:solidFill>
                <a:srgbClr val="FFFFFF"/>
              </a:solidFill>
            </a:endParaRPr>
          </a:p>
        </p:txBody>
      </p:sp>
      <p:pic>
        <p:nvPicPr>
          <p:cNvPr id="11" name="Google Shape;88;p15">
            <a:hlinkClick r:id="rId4" action="ppaction://hlinksldjump"/>
            <a:extLst>
              <a:ext uri="{FF2B5EF4-FFF2-40B4-BE49-F238E27FC236}">
                <a16:creationId xmlns:a16="http://schemas.microsoft.com/office/drawing/2014/main" id="{AB036FB2-B43D-4041-BFA1-B96C8A875622}"/>
              </a:ext>
            </a:extLst>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2" name="Picture 11">
            <a:hlinkClick r:id="rId6" action="ppaction://hlinksldjump"/>
            <a:extLst>
              <a:ext uri="{FF2B5EF4-FFF2-40B4-BE49-F238E27FC236}">
                <a16:creationId xmlns:a16="http://schemas.microsoft.com/office/drawing/2014/main" id="{484ADC64-F3DD-E34D-924B-B7007B0F91F6}"/>
              </a:ext>
            </a:extLst>
          </p:cNvPr>
          <p:cNvPicPr>
            <a:picLocks noChangeAspect="1"/>
          </p:cNvPicPr>
          <p:nvPr/>
        </p:nvPicPr>
        <p:blipFill>
          <a:blip r:embed="rId7"/>
          <a:stretch>
            <a:fillRect/>
          </a:stretch>
        </p:blipFill>
        <p:spPr>
          <a:xfrm>
            <a:off x="18343" y="4712428"/>
            <a:ext cx="266052" cy="431072"/>
          </a:xfrm>
          <a:prstGeom prst="rect">
            <a:avLst/>
          </a:prstGeom>
        </p:spPr>
      </p:pic>
      <p:pic>
        <p:nvPicPr>
          <p:cNvPr id="17" name="Google Shape;66;p14">
            <a:hlinkClick r:id="rId8" action="ppaction://hlinksldjump"/>
            <a:extLst>
              <a:ext uri="{FF2B5EF4-FFF2-40B4-BE49-F238E27FC236}">
                <a16:creationId xmlns:a16="http://schemas.microsoft.com/office/drawing/2014/main" id="{E89281AC-09D1-E844-ABFB-6B2292A54454}"/>
              </a:ext>
            </a:extLst>
          </p:cNvPr>
          <p:cNvPicPr preferRelativeResize="0"/>
          <p:nvPr/>
        </p:nvPicPr>
        <p:blipFill>
          <a:blip r:embed="rId9"/>
          <a:stretch>
            <a:fillRect/>
          </a:stretch>
        </p:blipFill>
        <p:spPr>
          <a:xfrm>
            <a:off x="4572000" y="1982313"/>
            <a:ext cx="3349956" cy="1962288"/>
          </a:xfrm>
          <a:prstGeom prst="rect">
            <a:avLst/>
          </a:prstGeom>
          <a:noFill/>
          <a:ln>
            <a:noFill/>
          </a:ln>
        </p:spPr>
      </p:pic>
      <p:sp>
        <p:nvSpPr>
          <p:cNvPr id="9" name="TextBox 6">
            <a:extLst>
              <a:ext uri="{FF2B5EF4-FFF2-40B4-BE49-F238E27FC236}">
                <a16:creationId xmlns:a16="http://schemas.microsoft.com/office/drawing/2014/main" id="{E69A00FD-5E50-455C-8032-50812AA0D863}"/>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3" name="Picture 12">
            <a:extLst>
              <a:ext uri="{FF2B5EF4-FFF2-40B4-BE49-F238E27FC236}">
                <a16:creationId xmlns:a16="http://schemas.microsoft.com/office/drawing/2014/main" id="{29392405-23F4-4640-9D0F-811234FBF4D7}"/>
              </a:ext>
            </a:extLst>
          </p:cNvPr>
          <p:cNvPicPr>
            <a:picLocks noChangeAspect="1"/>
          </p:cNvPicPr>
          <p:nvPr/>
        </p:nvPicPr>
        <p:blipFill>
          <a:blip r:embed="rId10"/>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1480108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FBDBD0-D59D-4C7E-B2B9-CFE246198B71}"/>
              </a:ext>
            </a:extLst>
          </p:cNvPr>
          <p:cNvSpPr>
            <a:spLocks noGrp="1"/>
          </p:cNvSpPr>
          <p:nvPr>
            <p:ph type="title"/>
          </p:nvPr>
        </p:nvSpPr>
        <p:spPr/>
        <p:txBody>
          <a:bodyPr/>
          <a:lstStyle/>
          <a:p>
            <a:r>
              <a:rPr lang="en-US" dirty="0"/>
              <a:t>Acknowledgment</a:t>
            </a:r>
          </a:p>
        </p:txBody>
      </p:sp>
      <p:sp>
        <p:nvSpPr>
          <p:cNvPr id="4" name="TextBox 6">
            <a:extLst>
              <a:ext uri="{FF2B5EF4-FFF2-40B4-BE49-F238E27FC236}">
                <a16:creationId xmlns:a16="http://schemas.microsoft.com/office/drawing/2014/main" id="{D34737B1-8C15-4080-B265-D8929BF4A696}"/>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5" name="Picture 4">
            <a:extLst>
              <a:ext uri="{FF2B5EF4-FFF2-40B4-BE49-F238E27FC236}">
                <a16:creationId xmlns:a16="http://schemas.microsoft.com/office/drawing/2014/main" id="{84B24415-D7BF-448A-8EC1-34467D462BC5}"/>
              </a:ext>
            </a:extLst>
          </p:cNvPr>
          <p:cNvPicPr>
            <a:picLocks noChangeAspect="1"/>
          </p:cNvPicPr>
          <p:nvPr/>
        </p:nvPicPr>
        <p:blipFill>
          <a:blip r:embed="rId2"/>
          <a:stretch>
            <a:fillRect/>
          </a:stretch>
        </p:blipFill>
        <p:spPr>
          <a:xfrm>
            <a:off x="8643248" y="4881383"/>
            <a:ext cx="451077" cy="233910"/>
          </a:xfrm>
          <a:prstGeom prst="rect">
            <a:avLst/>
          </a:prstGeom>
        </p:spPr>
      </p:pic>
      <p:sp>
        <p:nvSpPr>
          <p:cNvPr id="6" name="Rectangle 5">
            <a:extLst>
              <a:ext uri="{FF2B5EF4-FFF2-40B4-BE49-F238E27FC236}">
                <a16:creationId xmlns:a16="http://schemas.microsoft.com/office/drawing/2014/main" id="{9A00DF5B-BC64-4F4E-A066-B179E3DA050F}"/>
              </a:ext>
            </a:extLst>
          </p:cNvPr>
          <p:cNvSpPr/>
          <p:nvPr/>
        </p:nvSpPr>
        <p:spPr>
          <a:xfrm>
            <a:off x="273892" y="1034176"/>
            <a:ext cx="8429833" cy="3847207"/>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dirty="0">
                <a:latin typeface="Calibri" panose="020F0502020204030204" pitchFamily="34" charset="0"/>
                <a:ea typeface="Calibri" panose="020F0502020204030204" pitchFamily="34" charset="0"/>
              </a:rPr>
              <a:t> This treatment session manual for implementation of Trauma-Focused Cognitive-Behavioral Therapy (TF-CBT) in a group format was originally developed under a grant from the Oklahoma Department of Mental Health and Substance Abuse Services awarded to Drs. Susan Schmidt and Elizabeth </a:t>
            </a:r>
            <a:r>
              <a:rPr lang="en-US" sz="1000" dirty="0" err="1">
                <a:latin typeface="Calibri" panose="020F0502020204030204" pitchFamily="34" charset="0"/>
                <a:ea typeface="Calibri" panose="020F0502020204030204" pitchFamily="34" charset="0"/>
              </a:rPr>
              <a:t>Risch</a:t>
            </a:r>
            <a:r>
              <a:rPr lang="en-US" sz="1000" dirty="0">
                <a:latin typeface="Calibri" panose="020F0502020204030204" pitchFamily="34" charset="0"/>
                <a:ea typeface="Calibri" panose="020F0502020204030204" pitchFamily="34" charset="0"/>
              </a:rPr>
              <a:t> from the University of Oklahoma Health Sciences Center. This manual was developed with support by the TF-CBT treatment developers Esther </a:t>
            </a:r>
            <a:r>
              <a:rPr lang="en-US" sz="1000" dirty="0" err="1">
                <a:latin typeface="Calibri" panose="020F0502020204030204" pitchFamily="34" charset="0"/>
                <a:ea typeface="Calibri" panose="020F0502020204030204" pitchFamily="34" charset="0"/>
              </a:rPr>
              <a:t>Deblinger</a:t>
            </a:r>
            <a:r>
              <a:rPr lang="en-US" sz="1000" dirty="0">
                <a:latin typeface="Calibri" panose="020F0502020204030204" pitchFamily="34" charset="0"/>
                <a:ea typeface="Calibri" panose="020F0502020204030204" pitchFamily="34" charset="0"/>
              </a:rPr>
              <a:t>, PhD, Anthony </a:t>
            </a:r>
            <a:r>
              <a:rPr lang="en-US" sz="1000" dirty="0" err="1">
                <a:latin typeface="Calibri" panose="020F0502020204030204" pitchFamily="34" charset="0"/>
                <a:ea typeface="Calibri" panose="020F0502020204030204" pitchFamily="34" charset="0"/>
              </a:rPr>
              <a:t>Mannarino</a:t>
            </a:r>
            <a:r>
              <a:rPr lang="en-US" sz="1000" dirty="0">
                <a:latin typeface="Calibri" panose="020F0502020204030204" pitchFamily="34" charset="0"/>
                <a:ea typeface="Calibri" panose="020F0502020204030204" pitchFamily="34" charset="0"/>
              </a:rPr>
              <a:t>, PhD, and Judith Cohen, MD. The federal government’s Substance Abuse and Mental Health Services Administration has recognized TF-CBT as a Model Program due to the extensive outcome data from randomized controlled trials that support its effectiveness in improving a variety of problems in youth who have experienced trauma.</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The current TF-CBT Group Curriculum Manual was developed and refined through many years of application of the treatment. Amanda Mitten, Natalie Gallo, Hannah Frye, Melissa Bernstein, and Saba Shahid contributed significantly to previous revisions of the manual. We wish to also thank Lindsey Peters, Kate </a:t>
            </a:r>
            <a:r>
              <a:rPr lang="en-US" sz="1000" dirty="0" err="1">
                <a:latin typeface="Calibri" panose="020F0502020204030204" pitchFamily="34" charset="0"/>
                <a:ea typeface="Calibri" panose="020F0502020204030204" pitchFamily="34" charset="0"/>
              </a:rPr>
              <a:t>Theimer</a:t>
            </a:r>
            <a:r>
              <a:rPr lang="en-US" sz="1000" dirty="0">
                <a:latin typeface="Calibri" panose="020F0502020204030204" pitchFamily="34" charset="0"/>
                <a:ea typeface="Calibri" panose="020F0502020204030204" pitchFamily="34" charset="0"/>
              </a:rPr>
              <a:t>, and Ashley </a:t>
            </a:r>
            <a:r>
              <a:rPr lang="en-US" sz="1000" dirty="0" err="1">
                <a:latin typeface="Calibri" panose="020F0502020204030204" pitchFamily="34" charset="0"/>
                <a:ea typeface="Calibri" panose="020F0502020204030204" pitchFamily="34" charset="0"/>
              </a:rPr>
              <a:t>Galsky</a:t>
            </a:r>
            <a:r>
              <a:rPr lang="en-US" sz="1000" dirty="0">
                <a:latin typeface="Calibri" panose="020F0502020204030204" pitchFamily="34" charset="0"/>
                <a:ea typeface="Calibri" panose="020F0502020204030204" pitchFamily="34" charset="0"/>
              </a:rPr>
              <a:t> for their assistance. This manual and work is dedicated to the families who have cared for children with a trauma history with whom we have worked.</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Copyrighted The Board of Regents of the University of Oklahoma</a:t>
            </a:r>
          </a:p>
          <a:p>
            <a:r>
              <a:rPr lang="en-US" sz="1000" dirty="0">
                <a:latin typeface="Calibri" panose="020F0502020204030204" pitchFamily="34" charset="0"/>
                <a:ea typeface="Calibri" panose="020F0502020204030204" pitchFamily="34" charset="0"/>
              </a:rPr>
              <a:t>All rights reserved. The materials contained herein are copyright protected by the University of Oklahoma and are provided for review only. No part of this publication may be reproduced, distributed, transmitted, derived or practiced in any form or by any means without the prior written permission of the University of Oklahoma, except in the case of brief quotations embodied in critical reviews and certain other noncommercial and non-medical uses permitted by copyright law.</a:t>
            </a:r>
          </a:p>
          <a:p>
            <a:r>
              <a:rPr lang="en-US" sz="1000" dirty="0">
                <a:latin typeface="Calibri" panose="020F0502020204030204" pitchFamily="34" charset="0"/>
                <a:ea typeface="Calibri" panose="020F0502020204030204" pitchFamily="34" charset="0"/>
              </a:rPr>
              <a:t> </a:t>
            </a:r>
          </a:p>
          <a:p>
            <a:r>
              <a:rPr lang="en-US" sz="800" u="sng" dirty="0">
                <a:latin typeface="Calibri" panose="020F0502020204030204" pitchFamily="34" charset="0"/>
                <a:ea typeface="Calibri" panose="020F0502020204030204" pitchFamily="34" charset="0"/>
              </a:rPr>
              <a:t>Contact Information</a:t>
            </a:r>
            <a:endParaRPr lang="en-US" sz="800" dirty="0">
              <a:latin typeface="Calibri" panose="020F0502020204030204" pitchFamily="34" charset="0"/>
              <a:ea typeface="Calibri" panose="020F0502020204030204" pitchFamily="34" charset="0"/>
            </a:endParaRPr>
          </a:p>
          <a:p>
            <a:r>
              <a:rPr lang="en-US" sz="800" dirty="0">
                <a:latin typeface="Calibri" panose="020F0502020204030204" pitchFamily="34" charset="0"/>
                <a:ea typeface="Calibri" panose="020F0502020204030204" pitchFamily="34" charset="0"/>
              </a:rPr>
              <a:t>OKTF-CBT</a:t>
            </a:r>
          </a:p>
          <a:p>
            <a:r>
              <a:rPr lang="en-US" sz="800" dirty="0">
                <a:latin typeface="Calibri" panose="020F0502020204030204" pitchFamily="34" charset="0"/>
                <a:ea typeface="Calibri" panose="020F0502020204030204" pitchFamily="34" charset="0"/>
              </a:rPr>
              <a:t>University of Oklahoma Health Sciences Center</a:t>
            </a:r>
          </a:p>
          <a:p>
            <a:r>
              <a:rPr lang="en-US" sz="800" dirty="0">
                <a:latin typeface="Calibri" panose="020F0502020204030204" pitchFamily="34" charset="0"/>
                <a:ea typeface="Calibri" panose="020F0502020204030204" pitchFamily="34" charset="0"/>
              </a:rPr>
              <a:t>Center on Child Abuse and Neglect</a:t>
            </a:r>
          </a:p>
          <a:p>
            <a:r>
              <a:rPr lang="en-US" sz="800" dirty="0">
                <a:latin typeface="Calibri" panose="020F0502020204030204" pitchFamily="34" charset="0"/>
                <a:ea typeface="Calibri" panose="020F0502020204030204" pitchFamily="34" charset="0"/>
              </a:rPr>
              <a:t>1100 NE 13</a:t>
            </a:r>
            <a:r>
              <a:rPr lang="en-US" sz="800" baseline="30000" dirty="0">
                <a:latin typeface="Calibri" panose="020F0502020204030204" pitchFamily="34" charset="0"/>
                <a:ea typeface="Calibri" panose="020F0502020204030204" pitchFamily="34" charset="0"/>
              </a:rPr>
              <a:t>th</a:t>
            </a:r>
            <a:r>
              <a:rPr lang="en-US" sz="800" dirty="0">
                <a:latin typeface="Calibri" panose="020F0502020204030204" pitchFamily="34" charset="0"/>
                <a:ea typeface="Calibri" panose="020F0502020204030204" pitchFamily="34" charset="0"/>
              </a:rPr>
              <a:t> Street</a:t>
            </a:r>
          </a:p>
          <a:p>
            <a:r>
              <a:rPr lang="en-US" sz="800" dirty="0">
                <a:latin typeface="Calibri" panose="020F0502020204030204" pitchFamily="34" charset="0"/>
                <a:ea typeface="Calibri" panose="020F0502020204030204" pitchFamily="34" charset="0"/>
              </a:rPr>
              <a:t>Oklahoma City, OK 73117</a:t>
            </a:r>
          </a:p>
          <a:p>
            <a:r>
              <a:rPr lang="en-US" sz="800" dirty="0">
                <a:latin typeface="Calibri" panose="020F0502020204030204" pitchFamily="34" charset="0"/>
                <a:ea typeface="Calibri" panose="020F0502020204030204" pitchFamily="34" charset="0"/>
              </a:rPr>
              <a:t>(405) 271-5700</a:t>
            </a:r>
          </a:p>
          <a:p>
            <a:r>
              <a:rPr lang="en-US" sz="800" u="sng" dirty="0">
                <a:solidFill>
                  <a:srgbClr val="0563C1"/>
                </a:solidFill>
                <a:latin typeface="Calibri" panose="020F0502020204030204" pitchFamily="34" charset="0"/>
                <a:ea typeface="Calibri" panose="020F0502020204030204" pitchFamily="34" charset="0"/>
                <a:hlinkClick r:id="rId3"/>
              </a:rPr>
              <a:t>OKTF-CBT@ouhsc.edu</a:t>
            </a:r>
            <a:r>
              <a:rPr lang="en-US" sz="80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0787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3" name="Google Shape;153;p21">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6" name="TextBox 6">
            <a:extLst>
              <a:ext uri="{FF2B5EF4-FFF2-40B4-BE49-F238E27FC236}">
                <a16:creationId xmlns:a16="http://schemas.microsoft.com/office/drawing/2014/main" id="{F70EF6B3-7E0A-4F6C-9BAF-649EDE35F7EE}"/>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0DD7434D-589A-4782-ACA4-1934D1CD04E2}"/>
              </a:ext>
            </a:extLst>
          </p:cNvPr>
          <p:cNvPicPr>
            <a:picLocks noChangeAspect="1"/>
          </p:cNvPicPr>
          <p:nvPr/>
        </p:nvPicPr>
        <p:blipFill>
          <a:blip r:embed="rId5"/>
          <a:stretch>
            <a:fillRect/>
          </a:stretch>
        </p:blipFill>
        <p:spPr>
          <a:xfrm>
            <a:off x="8643248" y="4881383"/>
            <a:ext cx="451077" cy="233910"/>
          </a:xfrm>
          <a:prstGeom prst="rect">
            <a:avLst/>
          </a:prstGeom>
        </p:spPr>
      </p:pic>
      <p:pic>
        <p:nvPicPr>
          <p:cNvPr id="3" name="Picture 2">
            <a:extLst>
              <a:ext uri="{FF2B5EF4-FFF2-40B4-BE49-F238E27FC236}">
                <a16:creationId xmlns:a16="http://schemas.microsoft.com/office/drawing/2014/main" id="{466D783C-44B1-4A9C-A979-3A7971FCF5F3}"/>
              </a:ext>
            </a:extLst>
          </p:cNvPr>
          <p:cNvPicPr>
            <a:picLocks noChangeAspect="1"/>
          </p:cNvPicPr>
          <p:nvPr/>
        </p:nvPicPr>
        <p:blipFill>
          <a:blip r:embed="rId6"/>
          <a:stretch>
            <a:fillRect/>
          </a:stretch>
        </p:blipFill>
        <p:spPr>
          <a:xfrm>
            <a:off x="2174025" y="0"/>
            <a:ext cx="3886334" cy="5143500"/>
          </a:xfrm>
          <a:prstGeom prst="rect">
            <a:avLst/>
          </a:prstGeom>
        </p:spPr>
      </p:pic>
      <p:pic>
        <p:nvPicPr>
          <p:cNvPr id="8" name="Picture 7">
            <a:hlinkClick r:id="rId7" action="ppaction://hlinksldjump"/>
            <a:extLst>
              <a:ext uri="{FF2B5EF4-FFF2-40B4-BE49-F238E27FC236}">
                <a16:creationId xmlns:a16="http://schemas.microsoft.com/office/drawing/2014/main" id="{F0C9FC8D-D92D-412B-B4DE-6D906CA30A57}"/>
              </a:ext>
            </a:extLst>
          </p:cNvPr>
          <p:cNvPicPr>
            <a:picLocks noChangeAspect="1"/>
          </p:cNvPicPr>
          <p:nvPr/>
        </p:nvPicPr>
        <p:blipFill>
          <a:blip r:embed="rId8"/>
          <a:stretch>
            <a:fillRect/>
          </a:stretch>
        </p:blipFill>
        <p:spPr>
          <a:xfrm>
            <a:off x="18343" y="4712428"/>
            <a:ext cx="266052" cy="431072"/>
          </a:xfrm>
          <a:prstGeom prst="rect">
            <a:avLst/>
          </a:prstGeom>
        </p:spPr>
      </p:pic>
    </p:spTree>
    <p:extLst>
      <p:ext uri="{BB962C8B-B14F-4D97-AF65-F5344CB8AC3E}">
        <p14:creationId xmlns:p14="http://schemas.microsoft.com/office/powerpoint/2010/main" val="1432491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p:nvPr/>
        </p:nvSpPr>
        <p:spPr>
          <a:xfrm>
            <a:off x="51825" y="0"/>
            <a:ext cx="9092100" cy="540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Sit in a comfortable chair. Now imagine that you are piece of cooked spaghetti. Tighten both your fists and arms, squeeze your legs and stomach and make your whole body as stiff as possible, so that you can’t bend. Keep your whole body tense until you count to five. Now relax.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Pretend that you are now a piece of cooked spaghetti. Let your whole body become loose and floppy. Let go of all of the tension in your body. Relax your shoulders and stomach, take a deep breath, and let your body be as loose and floppy as cooked spaghetti. Which feels better, being cooked or uncooked spaghetti?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become raw spaghetti again. Squeeze all the muscles in your body until you are as stiff as raw spaghetti. Even make your face tense – squeeze all the muscles in your mouth and forehead. Squeeze your shoulders up to your ears. Make fists with your hands. Squeeze your eyes shut and push your feet into the floor. Hold your body stiff like raw spaghetti until the count of five.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relax your whole body. Go floppy like raw spaghetti. Relax your face, your shoulders, your stomach, your arms and your legs. Now which felt better, being cooked or uncooked spaghetti?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Become the raw spaghetti one last time and tense your whole body from head to toe. Make every part of your body as tense and stiff as you can until the count of five.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Now relax your body like raw spaghetti. It takes a lot of work to be as tense as raw spaghetti,                                              and can make you feel tired to do this all day. When you notice that your body is feeling stiff                                               or tense, don’t forget that you can make yourself feel like cooked spaghetti by relaxing the                              muscles in your body.</a:t>
            </a:r>
            <a:endParaRPr dirty="0"/>
          </a:p>
        </p:txBody>
      </p:sp>
      <p:pic>
        <p:nvPicPr>
          <p:cNvPr id="160" name="Google Shape;160;p22"/>
          <p:cNvPicPr preferRelativeResize="0"/>
          <p:nvPr/>
        </p:nvPicPr>
        <p:blipFill>
          <a:blip r:embed="rId3"/>
          <a:stretch>
            <a:fillRect/>
          </a:stretch>
        </p:blipFill>
        <p:spPr>
          <a:xfrm>
            <a:off x="7566981" y="3690170"/>
            <a:ext cx="1525194" cy="1194121"/>
          </a:xfrm>
          <a:prstGeom prst="rect">
            <a:avLst/>
          </a:prstGeom>
          <a:noFill/>
          <a:ln>
            <a:noFill/>
          </a:ln>
        </p:spPr>
      </p:pic>
      <p:pic>
        <p:nvPicPr>
          <p:cNvPr id="5" name="Google Shape;153;p21">
            <a:hlinkClick r:id="rId4" action="ppaction://hlinksldjump"/>
            <a:extLst>
              <a:ext uri="{FF2B5EF4-FFF2-40B4-BE49-F238E27FC236}">
                <a16:creationId xmlns:a16="http://schemas.microsoft.com/office/drawing/2014/main" id="{BFC89558-4D26-1C4C-BF18-2C7E74C88294}"/>
              </a:ext>
            </a:extLst>
          </p:cNvPr>
          <p:cNvPicPr preferRelativeResize="0"/>
          <p:nvPr/>
        </p:nvPicPr>
        <p:blipFill>
          <a:blip r:embed="rId5">
            <a:alphaModFix/>
          </a:blip>
          <a:stretch>
            <a:fillRect/>
          </a:stretch>
        </p:blipFill>
        <p:spPr>
          <a:xfrm>
            <a:off x="2846895" y="4818621"/>
            <a:ext cx="319275" cy="323900"/>
          </a:xfrm>
          <a:prstGeom prst="rect">
            <a:avLst/>
          </a:prstGeom>
          <a:noFill/>
          <a:ln>
            <a:noFill/>
          </a:ln>
        </p:spPr>
      </p:pic>
      <p:pic>
        <p:nvPicPr>
          <p:cNvPr id="6" name="Picture 5">
            <a:hlinkClick r:id="rId6" action="ppaction://hlinksldjump"/>
            <a:extLst>
              <a:ext uri="{FF2B5EF4-FFF2-40B4-BE49-F238E27FC236}">
                <a16:creationId xmlns:a16="http://schemas.microsoft.com/office/drawing/2014/main" id="{F579A819-2D58-B747-B13B-1DE19867E299}"/>
              </a:ext>
            </a:extLst>
          </p:cNvPr>
          <p:cNvPicPr>
            <a:picLocks noChangeAspect="1"/>
          </p:cNvPicPr>
          <p:nvPr/>
        </p:nvPicPr>
        <p:blipFill>
          <a:blip r:embed="rId7"/>
          <a:stretch>
            <a:fillRect/>
          </a:stretch>
        </p:blipFill>
        <p:spPr>
          <a:xfrm>
            <a:off x="2352763" y="4792964"/>
            <a:ext cx="216346" cy="350536"/>
          </a:xfrm>
          <a:prstGeom prst="rect">
            <a:avLst/>
          </a:prstGeom>
        </p:spPr>
      </p:pic>
      <p:sp>
        <p:nvSpPr>
          <p:cNvPr id="8" name="TextBox 6">
            <a:extLst>
              <a:ext uri="{FF2B5EF4-FFF2-40B4-BE49-F238E27FC236}">
                <a16:creationId xmlns:a16="http://schemas.microsoft.com/office/drawing/2014/main" id="{ED9A6583-72EF-475F-B981-9089D362984F}"/>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9AD8B8DD-A54D-4ABF-AEC6-E6563D6CBB8B}"/>
              </a:ext>
            </a:extLst>
          </p:cNvPr>
          <p:cNvPicPr>
            <a:picLocks noChangeAspect="1"/>
          </p:cNvPicPr>
          <p:nvPr/>
        </p:nvPicPr>
        <p:blipFill>
          <a:blip r:embed="rId8"/>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1795657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p:nvPr/>
        </p:nvSpPr>
        <p:spPr>
          <a:xfrm>
            <a:off x="1343320" y="127750"/>
            <a:ext cx="3566555" cy="17076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r>
              <a:rPr lang="en" sz="4800" b="1" dirty="0">
                <a:solidFill>
                  <a:srgbClr val="FFFFFF"/>
                </a:solidFill>
                <a:latin typeface="Amatic SC"/>
                <a:ea typeface="Amatic SC"/>
                <a:cs typeface="Amatic SC"/>
                <a:sym typeface="Amatic SC"/>
              </a:rPr>
              <a:t>HOME </a:t>
            </a:r>
            <a:endParaRPr sz="4800" b="1" dirty="0">
              <a:solidFill>
                <a:srgbClr val="FFFFFF"/>
              </a:solidFill>
              <a:latin typeface="Amatic SC"/>
              <a:ea typeface="Amatic SC"/>
              <a:cs typeface="Amatic SC"/>
              <a:sym typeface="Amatic SC"/>
            </a:endParaRPr>
          </a:p>
          <a:p>
            <a:pPr algn="ctr"/>
            <a:r>
              <a:rPr lang="en" sz="4800" b="1" dirty="0">
                <a:solidFill>
                  <a:srgbClr val="FFFFFF"/>
                </a:solidFill>
                <a:latin typeface="Amatic SC"/>
                <a:ea typeface="Amatic SC"/>
                <a:cs typeface="Amatic SC"/>
                <a:sym typeface="Amatic SC"/>
              </a:rPr>
              <a:t>Activity </a:t>
            </a:r>
            <a:endParaRPr sz="4800" b="1" dirty="0">
              <a:solidFill>
                <a:srgbClr val="FFFFFF"/>
              </a:solidFill>
              <a:latin typeface="Amatic SC"/>
              <a:ea typeface="Amatic SC"/>
              <a:cs typeface="Amatic SC"/>
              <a:sym typeface="Amatic SC"/>
            </a:endParaRPr>
          </a:p>
          <a:p>
            <a:endParaRPr sz="4800" b="1" dirty="0">
              <a:solidFill>
                <a:srgbClr val="FFFFFF"/>
              </a:solidFill>
              <a:latin typeface="Amatic SC"/>
              <a:ea typeface="Amatic SC"/>
              <a:cs typeface="Amatic SC"/>
              <a:sym typeface="Amatic SC"/>
            </a:endParaRPr>
          </a:p>
        </p:txBody>
      </p:sp>
      <p:sp>
        <p:nvSpPr>
          <p:cNvPr id="711" name="Google Shape;711;p75"/>
          <p:cNvSpPr txBox="1"/>
          <p:nvPr/>
        </p:nvSpPr>
        <p:spPr>
          <a:xfrm>
            <a:off x="410187" y="3513794"/>
            <a:ext cx="4515600" cy="1447925"/>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algn="ctr"/>
            <a:r>
              <a:rPr lang="en" sz="2200" b="1" dirty="0">
                <a:solidFill>
                  <a:srgbClr val="FFFFFF"/>
                </a:solidFill>
                <a:latin typeface="Amatic SC"/>
                <a:ea typeface="Amatic SC"/>
                <a:cs typeface="Amatic SC"/>
                <a:sym typeface="Amatic SC"/>
              </a:rPr>
              <a:t>Remember to bring back your completed home activity sheet to be entered into the prize drawing!</a:t>
            </a:r>
            <a:endParaRPr sz="2200" b="1" dirty="0">
              <a:solidFill>
                <a:srgbClr val="FFFFFF"/>
              </a:solidFill>
              <a:latin typeface="Amatic SC"/>
              <a:ea typeface="Amatic SC"/>
              <a:cs typeface="Amatic SC"/>
              <a:sym typeface="Amatic SC"/>
            </a:endParaRPr>
          </a:p>
        </p:txBody>
      </p:sp>
      <p:sp>
        <p:nvSpPr>
          <p:cNvPr id="712" name="Google Shape;712;p75"/>
          <p:cNvSpPr txBox="1"/>
          <p:nvPr/>
        </p:nvSpPr>
        <p:spPr>
          <a:xfrm>
            <a:off x="65988" y="1919894"/>
            <a:ext cx="4859800" cy="1593900"/>
          </a:xfrm>
          <a:prstGeom prst="rect">
            <a:avLst/>
          </a:prstGeom>
          <a:noFill/>
          <a:ln>
            <a:noFill/>
          </a:ln>
        </p:spPr>
        <p:txBody>
          <a:bodyPr spcFirstLastPara="1" wrap="square" lIns="91425" tIns="91425" rIns="91425" bIns="91425" anchor="t" anchorCtr="0">
            <a:noAutofit/>
          </a:bodyPr>
          <a:lstStyle/>
          <a:p>
            <a:pPr algn="r"/>
            <a:r>
              <a:rPr lang="en" sz="2700" b="1" dirty="0">
                <a:latin typeface="Amatic SC"/>
                <a:ea typeface="Amatic SC"/>
                <a:cs typeface="Amatic SC"/>
                <a:sym typeface="Amatic SC"/>
              </a:rPr>
              <a:t>Two different times this week, write about a time you had heavy feelings. Mark on the Feelings Gauge how heavy your feeling was.</a:t>
            </a:r>
            <a:endParaRPr sz="2700" dirty="0"/>
          </a:p>
        </p:txBody>
      </p:sp>
      <p:pic>
        <p:nvPicPr>
          <p:cNvPr id="2" name="Picture 1">
            <a:extLst>
              <a:ext uri="{FF2B5EF4-FFF2-40B4-BE49-F238E27FC236}">
                <a16:creationId xmlns:a16="http://schemas.microsoft.com/office/drawing/2014/main" id="{BCEBFB06-3457-4B17-9796-232357EB6072}"/>
              </a:ext>
            </a:extLst>
          </p:cNvPr>
          <p:cNvPicPr>
            <a:picLocks noChangeAspect="1"/>
          </p:cNvPicPr>
          <p:nvPr/>
        </p:nvPicPr>
        <p:blipFill>
          <a:blip r:embed="rId3"/>
          <a:stretch>
            <a:fillRect/>
          </a:stretch>
        </p:blipFill>
        <p:spPr>
          <a:xfrm>
            <a:off x="4972618" y="134059"/>
            <a:ext cx="3929063" cy="4936331"/>
          </a:xfrm>
          <a:prstGeom prst="rect">
            <a:avLst/>
          </a:prstGeom>
        </p:spPr>
      </p:pic>
      <p:pic>
        <p:nvPicPr>
          <p:cNvPr id="7" name="Google Shape;88;p15">
            <a:hlinkClick r:id="rId4" action="ppaction://hlinksldjump"/>
            <a:extLst>
              <a:ext uri="{FF2B5EF4-FFF2-40B4-BE49-F238E27FC236}">
                <a16:creationId xmlns:a16="http://schemas.microsoft.com/office/drawing/2014/main" id="{B3042DA2-9FCE-BC4D-9524-024CA7D99DD9}"/>
              </a:ext>
            </a:extLst>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9" name="Picture 8">
            <a:hlinkClick r:id="rId6" action="ppaction://hlinksldjump"/>
            <a:extLst>
              <a:ext uri="{FF2B5EF4-FFF2-40B4-BE49-F238E27FC236}">
                <a16:creationId xmlns:a16="http://schemas.microsoft.com/office/drawing/2014/main" id="{95AF4E76-F32F-2C42-BC0C-DAD24D68477B}"/>
              </a:ext>
            </a:extLst>
          </p:cNvPr>
          <p:cNvPicPr>
            <a:picLocks noChangeAspect="1"/>
          </p:cNvPicPr>
          <p:nvPr/>
        </p:nvPicPr>
        <p:blipFill>
          <a:blip r:embed="rId7"/>
          <a:stretch>
            <a:fillRect/>
          </a:stretch>
        </p:blipFill>
        <p:spPr>
          <a:xfrm>
            <a:off x="18343" y="4712428"/>
            <a:ext cx="266052" cy="431072"/>
          </a:xfrm>
          <a:prstGeom prst="rect">
            <a:avLst/>
          </a:prstGeom>
        </p:spPr>
      </p:pic>
      <p:sp>
        <p:nvSpPr>
          <p:cNvPr id="10" name="TextBox 6">
            <a:extLst>
              <a:ext uri="{FF2B5EF4-FFF2-40B4-BE49-F238E27FC236}">
                <a16:creationId xmlns:a16="http://schemas.microsoft.com/office/drawing/2014/main" id="{0FEA17EE-67C1-4239-97C1-2EF2325FE126}"/>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4200F0EB-59E9-47A2-9068-47C44DB70A71}"/>
              </a:ext>
            </a:extLst>
          </p:cNvPr>
          <p:cNvPicPr>
            <a:picLocks noChangeAspect="1"/>
          </p:cNvPicPr>
          <p:nvPr/>
        </p:nvPicPr>
        <p:blipFill>
          <a:blip r:embed="rId8"/>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82781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p76"/>
          <p:cNvSpPr txBox="1"/>
          <p:nvPr/>
        </p:nvSpPr>
        <p:spPr>
          <a:xfrm>
            <a:off x="1247100" y="281725"/>
            <a:ext cx="6649800" cy="11349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solidFill>
                  <a:srgbClr val="FFFFFF"/>
                </a:solidFill>
                <a:latin typeface="Amatic SC"/>
                <a:ea typeface="Amatic SC"/>
                <a:cs typeface="Amatic SC"/>
                <a:sym typeface="Amatic SC"/>
              </a:rPr>
              <a:t>HOME Activity Prize drawing </a:t>
            </a:r>
            <a:endParaRPr sz="6000" b="1">
              <a:solidFill>
                <a:srgbClr val="FFFFFF"/>
              </a:solidFill>
              <a:latin typeface="Amatic SC"/>
              <a:ea typeface="Amatic SC"/>
              <a:cs typeface="Amatic SC"/>
              <a:sym typeface="Amatic SC"/>
            </a:endParaRPr>
          </a:p>
          <a:p>
            <a:pPr marL="0" lvl="0" indent="0" algn="l" rtl="0">
              <a:spcBef>
                <a:spcPts val="0"/>
              </a:spcBef>
              <a:spcAft>
                <a:spcPts val="0"/>
              </a:spcAft>
              <a:buNone/>
            </a:pPr>
            <a:endParaRPr sz="6000" b="1">
              <a:solidFill>
                <a:srgbClr val="FFFFFF"/>
              </a:solidFill>
              <a:latin typeface="Amatic SC"/>
              <a:ea typeface="Amatic SC"/>
              <a:cs typeface="Amatic SC"/>
              <a:sym typeface="Amatic SC"/>
            </a:endParaRPr>
          </a:p>
        </p:txBody>
      </p:sp>
      <p:sp>
        <p:nvSpPr>
          <p:cNvPr id="721" name="Google Shape;721;p76"/>
          <p:cNvSpPr txBox="1"/>
          <p:nvPr/>
        </p:nvSpPr>
        <p:spPr>
          <a:xfrm>
            <a:off x="1626000" y="1987125"/>
            <a:ext cx="5892000" cy="194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latin typeface="Amatic SC"/>
                <a:ea typeface="Amatic SC"/>
                <a:cs typeface="Amatic SC"/>
                <a:sym typeface="Amatic SC"/>
              </a:rPr>
              <a:t>Who completed their weekly home activity?</a:t>
            </a:r>
            <a:endParaRPr sz="6000"/>
          </a:p>
        </p:txBody>
      </p:sp>
      <p:pic>
        <p:nvPicPr>
          <p:cNvPr id="722" name="Google Shape;722;p76">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6" name="Picture 5">
            <a:hlinkClick r:id="rId5" action="ppaction://hlinksldjump"/>
            <a:extLst>
              <a:ext uri="{FF2B5EF4-FFF2-40B4-BE49-F238E27FC236}">
                <a16:creationId xmlns:a16="http://schemas.microsoft.com/office/drawing/2014/main" id="{17D4AB90-42F1-2E4C-B755-61BC49A375F8}"/>
              </a:ext>
            </a:extLst>
          </p:cNvPr>
          <p:cNvPicPr>
            <a:picLocks noChangeAspect="1"/>
          </p:cNvPicPr>
          <p:nvPr/>
        </p:nvPicPr>
        <p:blipFill>
          <a:blip r:embed="rId6"/>
          <a:stretch>
            <a:fillRect/>
          </a:stretch>
        </p:blipFill>
        <p:spPr>
          <a:xfrm>
            <a:off x="18343" y="4712428"/>
            <a:ext cx="266052" cy="431072"/>
          </a:xfrm>
          <a:prstGeom prst="rect">
            <a:avLst/>
          </a:prstGeom>
        </p:spPr>
      </p:pic>
      <p:sp>
        <p:nvSpPr>
          <p:cNvPr id="8" name="TextBox 6">
            <a:extLst>
              <a:ext uri="{FF2B5EF4-FFF2-40B4-BE49-F238E27FC236}">
                <a16:creationId xmlns:a16="http://schemas.microsoft.com/office/drawing/2014/main" id="{027A2593-8F06-48AF-AA5B-96AEB0DDA8B9}"/>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9C21BD55-E968-44F7-AFDD-FCE48CF05141}"/>
              </a:ext>
            </a:extLst>
          </p:cNvPr>
          <p:cNvPicPr>
            <a:picLocks noChangeAspect="1"/>
          </p:cNvPicPr>
          <p:nvPr/>
        </p:nvPicPr>
        <p:blipFill>
          <a:blip r:embed="rId7"/>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4084810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7"/>
          <p:cNvSpPr txBox="1"/>
          <p:nvPr/>
        </p:nvSpPr>
        <p:spPr>
          <a:xfrm>
            <a:off x="1214850" y="354175"/>
            <a:ext cx="6714300" cy="16098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dirty="0">
                <a:solidFill>
                  <a:srgbClr val="FFFFFF"/>
                </a:solidFill>
                <a:latin typeface="Amatic SC"/>
                <a:ea typeface="Amatic SC"/>
                <a:cs typeface="Amatic SC"/>
                <a:sym typeface="Amatic SC"/>
              </a:rPr>
              <a:t>Participation prize </a:t>
            </a:r>
            <a:endParaRPr sz="9600" b="1" dirty="0">
              <a:solidFill>
                <a:srgbClr val="FFFFFF"/>
              </a:solidFill>
              <a:latin typeface="Amatic SC"/>
              <a:ea typeface="Amatic SC"/>
              <a:cs typeface="Amatic SC"/>
              <a:sym typeface="Amatic SC"/>
            </a:endParaRPr>
          </a:p>
          <a:p>
            <a:pPr marL="0" lvl="0" indent="0" algn="l" rtl="0">
              <a:spcBef>
                <a:spcPts val="0"/>
              </a:spcBef>
              <a:spcAft>
                <a:spcPts val="0"/>
              </a:spcAft>
              <a:buNone/>
            </a:pPr>
            <a:endParaRPr sz="9600" b="1" dirty="0">
              <a:solidFill>
                <a:srgbClr val="FFFFFF"/>
              </a:solidFill>
              <a:latin typeface="Amatic SC"/>
              <a:ea typeface="Amatic SC"/>
              <a:cs typeface="Amatic SC"/>
              <a:sym typeface="Amatic SC"/>
            </a:endParaRPr>
          </a:p>
        </p:txBody>
      </p:sp>
      <p:pic>
        <p:nvPicPr>
          <p:cNvPr id="729" name="Google Shape;729;p77">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5" name="Picture 4">
            <a:hlinkClick r:id="rId5" action="ppaction://hlinksldjump"/>
            <a:extLst>
              <a:ext uri="{FF2B5EF4-FFF2-40B4-BE49-F238E27FC236}">
                <a16:creationId xmlns:a16="http://schemas.microsoft.com/office/drawing/2014/main" id="{54749368-27E8-1844-9BDB-0A9A0885BF46}"/>
              </a:ext>
            </a:extLst>
          </p:cNvPr>
          <p:cNvPicPr>
            <a:picLocks noChangeAspect="1"/>
          </p:cNvPicPr>
          <p:nvPr/>
        </p:nvPicPr>
        <p:blipFill>
          <a:blip r:embed="rId6"/>
          <a:stretch>
            <a:fillRect/>
          </a:stretch>
        </p:blipFill>
        <p:spPr>
          <a:xfrm>
            <a:off x="3944954" y="2506555"/>
            <a:ext cx="1159824" cy="1879210"/>
          </a:xfrm>
          <a:prstGeom prst="rect">
            <a:avLst/>
          </a:prstGeom>
        </p:spPr>
      </p:pic>
      <p:sp>
        <p:nvSpPr>
          <p:cNvPr id="7" name="TextBox 6">
            <a:extLst>
              <a:ext uri="{FF2B5EF4-FFF2-40B4-BE49-F238E27FC236}">
                <a16:creationId xmlns:a16="http://schemas.microsoft.com/office/drawing/2014/main" id="{2F7114F8-3E55-4ACA-BEAC-81260F5A6D3D}"/>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B2CC9163-EE7C-476F-9161-344DBFD4C9FD}"/>
              </a:ext>
            </a:extLst>
          </p:cNvPr>
          <p:cNvPicPr>
            <a:picLocks noChangeAspect="1"/>
          </p:cNvPicPr>
          <p:nvPr/>
        </p:nvPicPr>
        <p:blipFill>
          <a:blip r:embed="rId7"/>
          <a:stretch>
            <a:fillRect/>
          </a:stretch>
        </p:blipFill>
        <p:spPr>
          <a:xfrm>
            <a:off x="8643248" y="4881383"/>
            <a:ext cx="451077" cy="2339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0"/>
        <p:cNvGrpSpPr/>
        <p:nvPr/>
      </p:nvGrpSpPr>
      <p:grpSpPr>
        <a:xfrm>
          <a:off x="0" y="0"/>
          <a:ext cx="0" cy="0"/>
          <a:chOff x="0" y="0"/>
          <a:chExt cx="0" cy="0"/>
        </a:xfrm>
      </p:grpSpPr>
      <p:sp>
        <p:nvSpPr>
          <p:cNvPr id="25" name="Google Shape;82;p15">
            <a:extLst>
              <a:ext uri="{FF2B5EF4-FFF2-40B4-BE49-F238E27FC236}">
                <a16:creationId xmlns:a16="http://schemas.microsoft.com/office/drawing/2014/main" id="{C52771E4-AF5A-2541-A8DD-18143E404EF6}"/>
              </a:ext>
            </a:extLst>
          </p:cNvPr>
          <p:cNvSpPr txBox="1">
            <a:spLocks noGrp="1"/>
          </p:cNvSpPr>
          <p:nvPr>
            <p:ph type="subTitle" idx="1"/>
          </p:nvPr>
        </p:nvSpPr>
        <p:spPr>
          <a:xfrm>
            <a:off x="3029651" y="493437"/>
            <a:ext cx="1234435" cy="1721390"/>
          </a:xfrm>
          <a:prstGeom prst="rect">
            <a:avLst/>
          </a:prstGeom>
          <a:solidFill>
            <a:schemeClr val="bg1"/>
          </a:solidFill>
          <a:ln w="57150" cap="flat" cmpd="dbl">
            <a:solidFill>
              <a:schemeClr val="tx1"/>
            </a:solidFill>
            <a:prstDash val="solid"/>
            <a:bevel/>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sz="3600" b="1" dirty="0">
                <a:latin typeface="Amatic SC"/>
                <a:ea typeface="Amatic SC"/>
                <a:cs typeface="Amatic SC"/>
                <a:sym typeface="Amatic SC"/>
              </a:rPr>
              <a:t>GROUP </a:t>
            </a:r>
          </a:p>
          <a:p>
            <a:pPr marL="0" lvl="0" indent="0" rtl="0">
              <a:spcBef>
                <a:spcPts val="0"/>
              </a:spcBef>
              <a:spcAft>
                <a:spcPts val="0"/>
              </a:spcAft>
              <a:buNone/>
            </a:pPr>
            <a:r>
              <a:rPr lang="en-US" sz="3600" b="1" dirty="0">
                <a:latin typeface="Amatic SC"/>
                <a:ea typeface="Amatic SC"/>
                <a:cs typeface="Amatic SC"/>
                <a:sym typeface="Amatic SC"/>
                <a:hlinkClick r:id="" action="ppaction://hlinkshowjump?jump=nextslide"/>
              </a:rPr>
              <a:t>NEXT</a:t>
            </a:r>
            <a:endParaRPr lang="en" sz="3600" b="1" dirty="0">
              <a:latin typeface="Amatic SC"/>
              <a:ea typeface="Amatic SC"/>
              <a:cs typeface="Amatic SC"/>
              <a:sym typeface="Amatic SC"/>
            </a:endParaRPr>
          </a:p>
          <a:p>
            <a:pPr marL="0" lvl="0" indent="0" rtl="0">
              <a:spcBef>
                <a:spcPts val="0"/>
              </a:spcBef>
              <a:spcAft>
                <a:spcPts val="0"/>
              </a:spcAft>
              <a:buNone/>
            </a:pPr>
            <a:r>
              <a:rPr lang="en" sz="3600" b="1" dirty="0">
                <a:latin typeface="Amatic SC"/>
                <a:ea typeface="Amatic SC"/>
                <a:cs typeface="Amatic SC"/>
                <a:sym typeface="Amatic SC"/>
              </a:rPr>
              <a:t>RULES</a:t>
            </a:r>
            <a:endParaRPr sz="3600" b="1" dirty="0">
              <a:latin typeface="Amatic SC"/>
              <a:ea typeface="Amatic SC"/>
              <a:cs typeface="Amatic SC"/>
              <a:sym typeface="Amatic SC"/>
            </a:endParaRPr>
          </a:p>
        </p:txBody>
      </p:sp>
      <p:pic>
        <p:nvPicPr>
          <p:cNvPr id="27" name="Google Shape;87;p15">
            <a:hlinkClick r:id="" action="ppaction://hlinkshowjump?jump=nextslide"/>
            <a:extLst>
              <a:ext uri="{FF2B5EF4-FFF2-40B4-BE49-F238E27FC236}">
                <a16:creationId xmlns:a16="http://schemas.microsoft.com/office/drawing/2014/main" id="{0E98E6F6-D811-3546-8B3C-269A98067F70}"/>
              </a:ext>
            </a:extLst>
          </p:cNvPr>
          <p:cNvPicPr preferRelativeResize="0"/>
          <p:nvPr/>
        </p:nvPicPr>
        <p:blipFill>
          <a:blip r:embed="rId4">
            <a:alphaModFix/>
          </a:blip>
          <a:stretch>
            <a:fillRect/>
          </a:stretch>
        </p:blipFill>
        <p:spPr>
          <a:xfrm>
            <a:off x="3364683" y="1133555"/>
            <a:ext cx="608693" cy="597316"/>
          </a:xfrm>
          <a:prstGeom prst="rect">
            <a:avLst/>
          </a:prstGeom>
          <a:noFill/>
          <a:ln w="57150">
            <a:noFill/>
          </a:ln>
        </p:spPr>
      </p:pic>
      <p:pic>
        <p:nvPicPr>
          <p:cNvPr id="61" name="Google Shape;61;p14"/>
          <p:cNvPicPr preferRelativeResize="0"/>
          <p:nvPr/>
        </p:nvPicPr>
        <p:blipFill>
          <a:blip r:embed="rId5">
            <a:alphaModFix/>
          </a:blip>
          <a:stretch>
            <a:fillRect/>
          </a:stretch>
        </p:blipFill>
        <p:spPr>
          <a:xfrm>
            <a:off x="78087" y="678226"/>
            <a:ext cx="2742700" cy="4710725"/>
          </a:xfrm>
          <a:prstGeom prst="rect">
            <a:avLst/>
          </a:prstGeom>
          <a:noFill/>
          <a:ln>
            <a:noFill/>
          </a:ln>
        </p:spPr>
      </p:pic>
      <p:pic>
        <p:nvPicPr>
          <p:cNvPr id="62" name="Google Shape;62;p14"/>
          <p:cNvPicPr preferRelativeResize="0"/>
          <p:nvPr/>
        </p:nvPicPr>
        <p:blipFill>
          <a:blip r:embed="rId6">
            <a:alphaModFix/>
          </a:blip>
          <a:stretch>
            <a:fillRect/>
          </a:stretch>
        </p:blipFill>
        <p:spPr>
          <a:xfrm>
            <a:off x="7173614" y="2702751"/>
            <a:ext cx="1644701" cy="2281649"/>
          </a:xfrm>
          <a:prstGeom prst="rect">
            <a:avLst/>
          </a:prstGeom>
          <a:noFill/>
          <a:ln>
            <a:noFill/>
          </a:ln>
        </p:spPr>
      </p:pic>
      <p:pic>
        <p:nvPicPr>
          <p:cNvPr id="63" name="Google Shape;63;p14">
            <a:hlinkClick r:id="" action="ppaction://noaction"/>
          </p:cNvPr>
          <p:cNvPicPr preferRelativeResize="0"/>
          <p:nvPr/>
        </p:nvPicPr>
        <p:blipFill rotWithShape="1">
          <a:blip r:embed="rId7">
            <a:alphaModFix/>
          </a:blip>
          <a:srcRect l="121490" t="12330" r="-121490" b="-12330"/>
          <a:stretch/>
        </p:blipFill>
        <p:spPr>
          <a:xfrm>
            <a:off x="6970490" y="2412116"/>
            <a:ext cx="1644701" cy="2281649"/>
          </a:xfrm>
          <a:prstGeom prst="rect">
            <a:avLst/>
          </a:prstGeom>
          <a:noFill/>
          <a:ln>
            <a:noFill/>
          </a:ln>
        </p:spPr>
      </p:pic>
      <p:pic>
        <p:nvPicPr>
          <p:cNvPr id="64" name="Google Shape;64;p14">
            <a:hlinkClick r:id="" action="ppaction://noaction"/>
          </p:cNvPr>
          <p:cNvPicPr preferRelativeResize="0"/>
          <p:nvPr/>
        </p:nvPicPr>
        <p:blipFill>
          <a:blip r:embed="rId6">
            <a:alphaModFix/>
          </a:blip>
          <a:stretch>
            <a:fillRect/>
          </a:stretch>
        </p:blipFill>
        <p:spPr>
          <a:xfrm flipH="1">
            <a:off x="3729385" y="2743864"/>
            <a:ext cx="1644701" cy="2281649"/>
          </a:xfrm>
          <a:prstGeom prst="rect">
            <a:avLst/>
          </a:prstGeom>
          <a:noFill/>
          <a:ln>
            <a:noFill/>
          </a:ln>
        </p:spPr>
      </p:pic>
      <p:pic>
        <p:nvPicPr>
          <p:cNvPr id="65" name="Google Shape;65;p14">
            <a:hlinkClick r:id="rId8" action="ppaction://hlinksldjump"/>
          </p:cNvPr>
          <p:cNvPicPr preferRelativeResize="0"/>
          <p:nvPr/>
        </p:nvPicPr>
        <p:blipFill>
          <a:blip r:embed="rId9"/>
          <a:stretch>
            <a:fillRect/>
          </a:stretch>
        </p:blipFill>
        <p:spPr>
          <a:xfrm>
            <a:off x="5715579" y="3451657"/>
            <a:ext cx="1013780" cy="1422850"/>
          </a:xfrm>
          <a:prstGeom prst="rect">
            <a:avLst/>
          </a:prstGeom>
          <a:noFill/>
          <a:ln>
            <a:noFill/>
          </a:ln>
        </p:spPr>
      </p:pic>
      <p:pic>
        <p:nvPicPr>
          <p:cNvPr id="72" name="Google Shape;72;p14">
            <a:hlinkClick r:id="rId8" action="ppaction://hlinksldjump"/>
          </p:cNvPr>
          <p:cNvPicPr preferRelativeResize="0"/>
          <p:nvPr/>
        </p:nvPicPr>
        <p:blipFill>
          <a:blip r:embed="rId10">
            <a:alphaModFix/>
          </a:blip>
          <a:stretch>
            <a:fillRect/>
          </a:stretch>
        </p:blipFill>
        <p:spPr>
          <a:xfrm>
            <a:off x="6436726" y="551504"/>
            <a:ext cx="2133205" cy="1690032"/>
          </a:xfrm>
          <a:prstGeom prst="rect">
            <a:avLst/>
          </a:prstGeom>
          <a:noFill/>
          <a:ln w="57150" cap="flat" cmpd="dbl">
            <a:solidFill>
              <a:schemeClr val="tx1"/>
            </a:solidFill>
            <a:prstDash val="solid"/>
            <a:round/>
            <a:headEnd type="none" w="sm" len="sm"/>
            <a:tailEnd type="none" w="sm" len="sm"/>
          </a:ln>
        </p:spPr>
      </p:pic>
      <p:pic>
        <p:nvPicPr>
          <p:cNvPr id="77" name="Google Shape;77;p14">
            <a:hlinkClick r:id="rId11" action="ppaction://hlinksldjump"/>
          </p:cNvPr>
          <p:cNvPicPr preferRelativeResize="0"/>
          <p:nvPr/>
        </p:nvPicPr>
        <p:blipFill>
          <a:blip r:embed="rId12"/>
          <a:stretch>
            <a:fillRect/>
          </a:stretch>
        </p:blipFill>
        <p:spPr>
          <a:xfrm>
            <a:off x="5854359" y="2743864"/>
            <a:ext cx="875000" cy="844921"/>
          </a:xfrm>
          <a:prstGeom prst="rect">
            <a:avLst/>
          </a:prstGeom>
          <a:noFill/>
          <a:ln>
            <a:noFill/>
          </a:ln>
        </p:spPr>
      </p:pic>
      <p:pic>
        <p:nvPicPr>
          <p:cNvPr id="16" name="Picture 15">
            <a:hlinkClick r:id="rId13" action="ppaction://hlinksldjump"/>
          </p:cNvPr>
          <p:cNvPicPr>
            <a:picLocks noChangeAspect="1"/>
          </p:cNvPicPr>
          <p:nvPr/>
        </p:nvPicPr>
        <p:blipFill>
          <a:blip r:embed="rId14"/>
          <a:stretch>
            <a:fillRect/>
          </a:stretch>
        </p:blipFill>
        <p:spPr>
          <a:xfrm>
            <a:off x="1680305" y="341046"/>
            <a:ext cx="364346" cy="511364"/>
          </a:xfrm>
          <a:prstGeom prst="rect">
            <a:avLst/>
          </a:prstGeom>
          <a:ln w="88900" cap="sq" cmpd="thickThin">
            <a:solidFill>
              <a:srgbClr val="000000"/>
            </a:solidFill>
            <a:prstDash val="solid"/>
            <a:miter lim="800000"/>
          </a:ln>
          <a:effectLst>
            <a:innerShdw blurRad="76200">
              <a:srgbClr val="000000"/>
            </a:innerShdw>
          </a:effectLst>
        </p:spPr>
      </p:pic>
      <p:pic>
        <p:nvPicPr>
          <p:cNvPr id="22" name="Google Shape;66;p14">
            <a:hlinkClick r:id="rId15" action="ppaction://hlinksldjump"/>
            <a:extLst>
              <a:ext uri="{FF2B5EF4-FFF2-40B4-BE49-F238E27FC236}">
                <a16:creationId xmlns:a16="http://schemas.microsoft.com/office/drawing/2014/main" id="{2C12DCAA-CA3D-9341-8482-290B42B86A63}"/>
              </a:ext>
            </a:extLst>
          </p:cNvPr>
          <p:cNvPicPr preferRelativeResize="0"/>
          <p:nvPr/>
        </p:nvPicPr>
        <p:blipFill>
          <a:blip r:embed="rId16">
            <a:alphaModFix/>
          </a:blip>
          <a:stretch>
            <a:fillRect/>
          </a:stretch>
        </p:blipFill>
        <p:spPr>
          <a:xfrm>
            <a:off x="814095" y="1928788"/>
            <a:ext cx="714624" cy="439949"/>
          </a:xfrm>
          <a:prstGeom prst="rect">
            <a:avLst/>
          </a:prstGeom>
          <a:noFill/>
          <a:ln>
            <a:noFill/>
          </a:ln>
        </p:spPr>
      </p:pic>
      <p:pic>
        <p:nvPicPr>
          <p:cNvPr id="23" name="Google Shape;67;p14">
            <a:hlinkClick r:id="rId17" action="ppaction://hlinksldjump"/>
            <a:extLst>
              <a:ext uri="{FF2B5EF4-FFF2-40B4-BE49-F238E27FC236}">
                <a16:creationId xmlns:a16="http://schemas.microsoft.com/office/drawing/2014/main" id="{BC061ED0-F2D4-C748-9033-E76CE99374A4}"/>
              </a:ext>
            </a:extLst>
          </p:cNvPr>
          <p:cNvPicPr preferRelativeResize="0"/>
          <p:nvPr/>
        </p:nvPicPr>
        <p:blipFill>
          <a:blip r:embed="rId18"/>
          <a:stretch>
            <a:fillRect/>
          </a:stretch>
        </p:blipFill>
        <p:spPr>
          <a:xfrm rot="898994">
            <a:off x="1795346" y="1079452"/>
            <a:ext cx="405274" cy="556600"/>
          </a:xfrm>
          <a:prstGeom prst="rect">
            <a:avLst/>
          </a:prstGeom>
          <a:noFill/>
          <a:ln>
            <a:noFill/>
          </a:ln>
        </p:spPr>
      </p:pic>
      <p:grpSp>
        <p:nvGrpSpPr>
          <p:cNvPr id="28" name="Group 27">
            <a:extLst>
              <a:ext uri="{FF2B5EF4-FFF2-40B4-BE49-F238E27FC236}">
                <a16:creationId xmlns:a16="http://schemas.microsoft.com/office/drawing/2014/main" id="{814AB27B-439D-D147-A6EA-B230C28B3CC3}"/>
              </a:ext>
            </a:extLst>
          </p:cNvPr>
          <p:cNvGrpSpPr/>
          <p:nvPr/>
        </p:nvGrpSpPr>
        <p:grpSpPr>
          <a:xfrm>
            <a:off x="660220" y="3716771"/>
            <a:ext cx="1076631" cy="751103"/>
            <a:chOff x="3141243" y="2747421"/>
            <a:chExt cx="2243522" cy="1426588"/>
          </a:xfrm>
        </p:grpSpPr>
        <p:pic>
          <p:nvPicPr>
            <p:cNvPr id="29" name="Picture 28">
              <a:hlinkClick r:id="rId19" action="ppaction://hlinksldjump"/>
              <a:extLst>
                <a:ext uri="{FF2B5EF4-FFF2-40B4-BE49-F238E27FC236}">
                  <a16:creationId xmlns:a16="http://schemas.microsoft.com/office/drawing/2014/main" id="{616E0EF0-469B-1849-9DA0-83214A02F0B0}"/>
                </a:ext>
              </a:extLst>
            </p:cNvPr>
            <p:cNvPicPr>
              <a:picLocks noChangeAspect="1"/>
            </p:cNvPicPr>
            <p:nvPr/>
          </p:nvPicPr>
          <p:blipFill>
            <a:blip r:embed="rId20"/>
            <a:stretch>
              <a:fillRect/>
            </a:stretch>
          </p:blipFill>
          <p:spPr>
            <a:xfrm>
              <a:off x="3141243" y="2747421"/>
              <a:ext cx="2243522" cy="1426588"/>
            </a:xfrm>
            <a:prstGeom prst="rect">
              <a:avLst/>
            </a:prstGeom>
            <a:ln>
              <a:noFill/>
            </a:ln>
          </p:spPr>
        </p:pic>
        <p:sp>
          <p:nvSpPr>
            <p:cNvPr id="33" name="TextBox 32">
              <a:extLst>
                <a:ext uri="{FF2B5EF4-FFF2-40B4-BE49-F238E27FC236}">
                  <a16:creationId xmlns:a16="http://schemas.microsoft.com/office/drawing/2014/main" id="{D79EBB0B-8F2C-7142-ADBF-9AF82DF7B8BE}"/>
                </a:ext>
              </a:extLst>
            </p:cNvPr>
            <p:cNvSpPr txBox="1"/>
            <p:nvPr/>
          </p:nvSpPr>
          <p:spPr>
            <a:xfrm>
              <a:off x="3574464" y="3213612"/>
              <a:ext cx="1390273" cy="496882"/>
            </a:xfrm>
            <a:prstGeom prst="rect">
              <a:avLst/>
            </a:prstGeom>
            <a:noFill/>
          </p:spPr>
          <p:txBody>
            <a:bodyPr wrap="none" rtlCol="0">
              <a:spAutoFit/>
            </a:bodyPr>
            <a:lstStyle/>
            <a:p>
              <a:r>
                <a:rPr lang="en-US" sz="1100" b="1" dirty="0">
                  <a:latin typeface="Bodoni 72 Book" pitchFamily="2" charset="0"/>
                  <a:hlinkClick r:id="rId19" action="ppaction://hlinksldjump"/>
                </a:rPr>
                <a:t>Feelings</a:t>
              </a:r>
              <a:endParaRPr lang="en-US" sz="1100" b="1" dirty="0">
                <a:latin typeface="Bodoni 72 Book" pitchFamily="2" charset="0"/>
              </a:endParaRPr>
            </a:p>
          </p:txBody>
        </p:sp>
      </p:grpSp>
      <p:pic>
        <p:nvPicPr>
          <p:cNvPr id="36" name="Google Shape;130;p18">
            <a:hlinkClick r:id="rId21" action="ppaction://hlinksldjump"/>
            <a:extLst>
              <a:ext uri="{FF2B5EF4-FFF2-40B4-BE49-F238E27FC236}">
                <a16:creationId xmlns:a16="http://schemas.microsoft.com/office/drawing/2014/main" id="{0FCFD023-7847-604F-A9FB-67C6D16D2A0F}"/>
              </a:ext>
            </a:extLst>
          </p:cNvPr>
          <p:cNvPicPr preferRelativeResize="0"/>
          <p:nvPr/>
        </p:nvPicPr>
        <p:blipFill>
          <a:blip r:embed="rId22">
            <a:alphaModFix/>
          </a:blip>
          <a:stretch>
            <a:fillRect/>
          </a:stretch>
        </p:blipFill>
        <p:spPr>
          <a:xfrm>
            <a:off x="4643457" y="535825"/>
            <a:ext cx="1310326" cy="1721390"/>
          </a:xfrm>
          <a:prstGeom prst="rect">
            <a:avLst/>
          </a:prstGeom>
          <a:noFill/>
          <a:ln w="38100">
            <a:solidFill>
              <a:schemeClr val="tx1">
                <a:lumMod val="95000"/>
                <a:lumOff val="5000"/>
              </a:schemeClr>
            </a:solidFill>
          </a:ln>
        </p:spPr>
      </p:pic>
      <p:pic>
        <p:nvPicPr>
          <p:cNvPr id="37" name="Google Shape;77;p14">
            <a:hlinkClick r:id="rId23" action="ppaction://hlinksldjump"/>
            <a:extLst>
              <a:ext uri="{FF2B5EF4-FFF2-40B4-BE49-F238E27FC236}">
                <a16:creationId xmlns:a16="http://schemas.microsoft.com/office/drawing/2014/main" id="{EA378D00-6C83-7F46-A21A-267E38FFE158}"/>
              </a:ext>
            </a:extLst>
          </p:cNvPr>
          <p:cNvPicPr preferRelativeResize="0"/>
          <p:nvPr/>
        </p:nvPicPr>
        <p:blipFill>
          <a:blip r:embed="rId24">
            <a:alphaModFix/>
          </a:blip>
          <a:stretch>
            <a:fillRect/>
          </a:stretch>
        </p:blipFill>
        <p:spPr>
          <a:xfrm>
            <a:off x="851385" y="1212238"/>
            <a:ext cx="439950" cy="439950"/>
          </a:xfrm>
          <a:prstGeom prst="rect">
            <a:avLst/>
          </a:prstGeom>
          <a:noFill/>
          <a:ln>
            <a:noFill/>
          </a:ln>
        </p:spPr>
      </p:pic>
      <p:pic>
        <p:nvPicPr>
          <p:cNvPr id="39" name="Picture 38">
            <a:hlinkClick r:id="rId25" action="ppaction://hlinksldjump"/>
            <a:extLst>
              <a:ext uri="{FF2B5EF4-FFF2-40B4-BE49-F238E27FC236}">
                <a16:creationId xmlns:a16="http://schemas.microsoft.com/office/drawing/2014/main" id="{CA20BE52-16FF-1349-8971-A7AE2B32F114}"/>
              </a:ext>
            </a:extLst>
          </p:cNvPr>
          <p:cNvPicPr>
            <a:picLocks noChangeAspect="1"/>
          </p:cNvPicPr>
          <p:nvPr/>
        </p:nvPicPr>
        <p:blipFill>
          <a:blip r:embed="rId26"/>
          <a:stretch>
            <a:fillRect/>
          </a:stretch>
        </p:blipFill>
        <p:spPr>
          <a:xfrm>
            <a:off x="1760783" y="3514627"/>
            <a:ext cx="356546" cy="577695"/>
          </a:xfrm>
          <a:prstGeom prst="rect">
            <a:avLst/>
          </a:prstGeom>
          <a:ln w="12700">
            <a:solidFill>
              <a:schemeClr val="tx1">
                <a:lumMod val="95000"/>
                <a:lumOff val="5000"/>
              </a:schemeClr>
            </a:solidFill>
          </a:ln>
        </p:spPr>
      </p:pic>
      <p:pic>
        <p:nvPicPr>
          <p:cNvPr id="40" name="Google Shape;68;p14">
            <a:hlinkClick r:id="rId15" action="ppaction://hlinksldjump"/>
            <a:extLst>
              <a:ext uri="{FF2B5EF4-FFF2-40B4-BE49-F238E27FC236}">
                <a16:creationId xmlns:a16="http://schemas.microsoft.com/office/drawing/2014/main" id="{A43A74B3-C967-3C43-A224-825B6DAEFEB5}"/>
              </a:ext>
            </a:extLst>
          </p:cNvPr>
          <p:cNvPicPr preferRelativeResize="0"/>
          <p:nvPr/>
        </p:nvPicPr>
        <p:blipFill>
          <a:blip r:embed="rId27"/>
          <a:stretch>
            <a:fillRect/>
          </a:stretch>
        </p:blipFill>
        <p:spPr>
          <a:xfrm>
            <a:off x="1640671" y="1717175"/>
            <a:ext cx="714624" cy="525195"/>
          </a:xfrm>
          <a:prstGeom prst="rect">
            <a:avLst/>
          </a:prstGeom>
          <a:noFill/>
          <a:ln>
            <a:noFill/>
          </a:ln>
        </p:spPr>
      </p:pic>
      <p:sp>
        <p:nvSpPr>
          <p:cNvPr id="24" name="Text Box 2">
            <a:hlinkClick r:id="rId28" action="ppaction://hlinksldjump"/>
            <a:extLst>
              <a:ext uri="{FF2B5EF4-FFF2-40B4-BE49-F238E27FC236}">
                <a16:creationId xmlns:a16="http://schemas.microsoft.com/office/drawing/2014/main" id="{3057AF76-5F69-4487-A2BC-08B10BE50DFB}"/>
              </a:ext>
            </a:extLst>
          </p:cNvPr>
          <p:cNvSpPr txBox="1">
            <a:spLocks noChangeArrowheads="1"/>
          </p:cNvSpPr>
          <p:nvPr/>
        </p:nvSpPr>
        <p:spPr bwMode="auto">
          <a:xfrm>
            <a:off x="896350" y="2645337"/>
            <a:ext cx="1343269" cy="439949"/>
          </a:xfrm>
          <a:prstGeom prst="rect">
            <a:avLst/>
          </a:prstGeom>
          <a:solidFill>
            <a:srgbClr val="FFFFFF"/>
          </a:solidFill>
          <a:ln w="9525">
            <a:solidFill>
              <a:schemeClr val="accent5">
                <a:lumMod val="75000"/>
              </a:schemeClr>
            </a:solidFill>
            <a:miter lim="800000"/>
            <a:headEnd/>
            <a:tailEnd/>
          </a:ln>
          <a:effectLst>
            <a:outerShdw blurRad="76200" dir="13500000" sy="23000" kx="1200000" algn="br" rotWithShape="0">
              <a:prstClr val="black">
                <a:alpha val="20000"/>
              </a:prstClr>
            </a:outerShdw>
          </a:effectLst>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400" dirty="0">
                <a:effectLst/>
                <a:latin typeface="Kristen ITC" panose="03050502040202030202" pitchFamily="66" charset="0"/>
                <a:ea typeface="Calibri" panose="020F0502020204030204" pitchFamily="34" charset="0"/>
                <a:cs typeface="Times New Roman" panose="02020603050405020304" pitchFamily="18" charset="0"/>
              </a:rPr>
              <a:t>THESE ARE A FEW OF MY</a:t>
            </a:r>
            <a:endParaRPr lang="en-US" sz="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0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F</a:t>
            </a:r>
            <a:r>
              <a:rPr lang="en-US" sz="10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A</a:t>
            </a:r>
            <a:r>
              <a:rPr lang="en-US" sz="7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V</a:t>
            </a:r>
            <a:r>
              <a:rPr lang="en-US" sz="10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O</a:t>
            </a:r>
            <a:r>
              <a:rPr lang="en-US" sz="7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R</a:t>
            </a:r>
            <a:r>
              <a:rPr lang="en-US" sz="10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I</a:t>
            </a:r>
            <a:r>
              <a:rPr lang="en-US" sz="7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T</a:t>
            </a:r>
            <a:r>
              <a:rPr lang="en-US" sz="10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E</a:t>
            </a:r>
            <a:r>
              <a:rPr lang="en-US" sz="7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 T</a:t>
            </a:r>
            <a:r>
              <a:rPr lang="en-US" sz="7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H</a:t>
            </a:r>
            <a:r>
              <a:rPr lang="en-US" sz="10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I</a:t>
            </a:r>
            <a:r>
              <a:rPr lang="en-US" sz="7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N</a:t>
            </a:r>
            <a:r>
              <a:rPr lang="en-US" sz="10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G</a:t>
            </a:r>
            <a:r>
              <a:rPr lang="en-US" sz="7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S</a:t>
            </a:r>
            <a:endParaRPr lang="en-US" sz="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6" name="TextBox 25">
            <a:extLst>
              <a:ext uri="{FF2B5EF4-FFF2-40B4-BE49-F238E27FC236}">
                <a16:creationId xmlns:a16="http://schemas.microsoft.com/office/drawing/2014/main" id="{269A6324-1E73-4794-B2B2-A57B2080662D}"/>
              </a:ext>
            </a:extLst>
          </p:cNvPr>
          <p:cNvSpPr txBox="1"/>
          <p:nvPr/>
        </p:nvSpPr>
        <p:spPr>
          <a:xfrm>
            <a:off x="5442666" y="4858828"/>
            <a:ext cx="3250499" cy="276999"/>
          </a:xfrm>
          <a:prstGeom prst="rect">
            <a:avLst/>
          </a:prstGeom>
          <a:noFill/>
        </p:spPr>
        <p:txBody>
          <a:bodyPr wrap="square" rtlCol="0">
            <a:spAutoFit/>
          </a:bodyPr>
          <a:lstStyle/>
          <a:p>
            <a:pPr algn="r"/>
            <a:r>
              <a:rPr lang="en-US" sz="600" dirty="0">
                <a:solidFill>
                  <a:schemeClr val="bg1"/>
                </a:solidFill>
              </a:rPr>
              <a:t>Child Trauma Services Program</a:t>
            </a:r>
          </a:p>
          <a:p>
            <a:pPr algn="r"/>
            <a:r>
              <a:rPr lang="en-US" sz="600" dirty="0">
                <a:solidFill>
                  <a:schemeClr val="bg1"/>
                </a:solidFill>
              </a:rPr>
              <a:t>© 2021 The Board of Regents of The University of Oklahoma </a:t>
            </a:r>
          </a:p>
        </p:txBody>
      </p:sp>
      <p:pic>
        <p:nvPicPr>
          <p:cNvPr id="30" name="Picture 29">
            <a:extLst>
              <a:ext uri="{FF2B5EF4-FFF2-40B4-BE49-F238E27FC236}">
                <a16:creationId xmlns:a16="http://schemas.microsoft.com/office/drawing/2014/main" id="{9231301F-B104-4860-91CE-E5E18DB2432B}"/>
              </a:ext>
            </a:extLst>
          </p:cNvPr>
          <p:cNvPicPr>
            <a:picLocks noChangeAspect="1"/>
          </p:cNvPicPr>
          <p:nvPr/>
        </p:nvPicPr>
        <p:blipFill>
          <a:blip r:embed="rId29"/>
          <a:stretch>
            <a:fillRect/>
          </a:stretch>
        </p:blipFill>
        <p:spPr>
          <a:xfrm>
            <a:off x="8615191" y="4853747"/>
            <a:ext cx="528810" cy="2613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subTitle" idx="1"/>
          </p:nvPr>
        </p:nvSpPr>
        <p:spPr>
          <a:xfrm>
            <a:off x="1931400" y="111975"/>
            <a:ext cx="5281200" cy="1040100"/>
          </a:xfrm>
          <a:prstGeom prst="rect">
            <a:avLst/>
          </a:prstGeom>
          <a:ln w="38100" cap="flat" cmpd="dbl">
            <a:solidFill>
              <a:srgbClr val="9900FF"/>
            </a:solidFill>
            <a:prstDash val="solid"/>
            <a:bevel/>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6300" b="1" dirty="0">
                <a:latin typeface="Amatic SC"/>
                <a:ea typeface="Amatic SC"/>
                <a:cs typeface="Amatic SC"/>
                <a:sym typeface="Amatic SC"/>
              </a:rPr>
              <a:t>GROUP RULES</a:t>
            </a:r>
            <a:endParaRPr sz="6300" b="1" dirty="0">
              <a:latin typeface="Amatic SC"/>
              <a:ea typeface="Amatic SC"/>
              <a:cs typeface="Amatic SC"/>
              <a:sym typeface="Amatic SC"/>
            </a:endParaRPr>
          </a:p>
        </p:txBody>
      </p:sp>
      <p:sp>
        <p:nvSpPr>
          <p:cNvPr id="83" name="Google Shape;83;p15"/>
          <p:cNvSpPr txBox="1"/>
          <p:nvPr/>
        </p:nvSpPr>
        <p:spPr>
          <a:xfrm>
            <a:off x="1211856" y="1102099"/>
            <a:ext cx="7415566" cy="391110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Use the bathroom before or after group.</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Be in a private space.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everyone’s information </a:t>
            </a:r>
            <a:r>
              <a:rPr lang="en" sz="3200" b="1" u="sng" dirty="0">
                <a:solidFill>
                  <a:srgbClr val="7030A0"/>
                </a:solidFill>
                <a:latin typeface="Amatic SC"/>
                <a:ea typeface="Amatic SC"/>
                <a:cs typeface="Amatic SC"/>
                <a:sym typeface="Amatic SC"/>
              </a:rPr>
              <a:t>private</a:t>
            </a:r>
            <a:r>
              <a:rPr lang="en" sz="3200" b="1" dirty="0">
                <a:solidFill>
                  <a:srgbClr val="7030A0"/>
                </a:solidFill>
                <a:latin typeface="Amatic SC"/>
                <a:ea typeface="Amatic SC"/>
                <a:cs typeface="Amatic SC"/>
                <a:sym typeface="Amatic SC"/>
              </a:rPr>
              <a:t> or  </a:t>
            </a:r>
            <a:r>
              <a:rPr lang="en" sz="3200" b="1" u="sng" dirty="0">
                <a:solidFill>
                  <a:srgbClr val="7030A0"/>
                </a:solidFill>
                <a:latin typeface="Amatic SC"/>
                <a:ea typeface="Amatic SC"/>
                <a:cs typeface="Amatic SC"/>
                <a:sym typeface="Amatic SC"/>
              </a:rPr>
              <a:t>confidential</a:t>
            </a:r>
            <a:r>
              <a:rPr lang="en" sz="3200" b="1" dirty="0">
                <a:solidFill>
                  <a:srgbClr val="7030A0"/>
                </a:solidFill>
                <a:latin typeface="Amatic SC"/>
                <a:ea typeface="Amatic SC"/>
                <a:cs typeface="Amatic SC"/>
                <a:sym typeface="Amatic SC"/>
              </a:rPr>
              <a:t>.</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Take turns talking.</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yourself on mute.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your camera on.</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Be nice.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Just Be On Zoom!</a:t>
            </a:r>
            <a:endParaRPr sz="3200" b="1" dirty="0">
              <a:solidFill>
                <a:srgbClr val="7030A0"/>
              </a:solidFill>
              <a:latin typeface="Amatic SC"/>
              <a:ea typeface="Amatic SC"/>
              <a:cs typeface="Amatic SC"/>
              <a:sym typeface="Amatic SC"/>
            </a:endParaRPr>
          </a:p>
        </p:txBody>
      </p:sp>
      <p:pic>
        <p:nvPicPr>
          <p:cNvPr id="87" name="Google Shape;87;p15"/>
          <p:cNvPicPr preferRelativeResize="0"/>
          <p:nvPr/>
        </p:nvPicPr>
        <p:blipFill>
          <a:blip r:embed="rId3">
            <a:alphaModFix/>
          </a:blip>
          <a:stretch>
            <a:fillRect/>
          </a:stretch>
        </p:blipFill>
        <p:spPr>
          <a:xfrm>
            <a:off x="2283504" y="161951"/>
            <a:ext cx="760550" cy="674711"/>
          </a:xfrm>
          <a:prstGeom prst="rect">
            <a:avLst/>
          </a:prstGeom>
          <a:noFill/>
          <a:ln>
            <a:noFill/>
          </a:ln>
        </p:spPr>
      </p:pic>
      <p:pic>
        <p:nvPicPr>
          <p:cNvPr id="88" name="Google Shape;88;p15">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10" name="Picture 9">
            <a:hlinkClick r:id="rId6" action="ppaction://hlinksldjump"/>
            <a:extLst>
              <a:ext uri="{FF2B5EF4-FFF2-40B4-BE49-F238E27FC236}">
                <a16:creationId xmlns:a16="http://schemas.microsoft.com/office/drawing/2014/main" id="{6023FB68-11EF-5447-91F8-1E914BDDA34E}"/>
              </a:ext>
            </a:extLst>
          </p:cNvPr>
          <p:cNvPicPr>
            <a:picLocks noChangeAspect="1"/>
          </p:cNvPicPr>
          <p:nvPr/>
        </p:nvPicPr>
        <p:blipFill>
          <a:blip r:embed="rId7"/>
          <a:stretch>
            <a:fillRect/>
          </a:stretch>
        </p:blipFill>
        <p:spPr>
          <a:xfrm>
            <a:off x="0" y="4712428"/>
            <a:ext cx="302738" cy="431072"/>
          </a:xfrm>
          <a:prstGeom prst="rect">
            <a:avLst/>
          </a:prstGeom>
        </p:spPr>
      </p:pic>
      <p:sp>
        <p:nvSpPr>
          <p:cNvPr id="13" name="TextBox 12">
            <a:extLst>
              <a:ext uri="{FF2B5EF4-FFF2-40B4-BE49-F238E27FC236}">
                <a16:creationId xmlns:a16="http://schemas.microsoft.com/office/drawing/2014/main" id="{8349BADC-7A09-491A-BCA4-AFF05B4030E4}"/>
              </a:ext>
            </a:extLst>
          </p:cNvPr>
          <p:cNvSpPr txBox="1"/>
          <p:nvPr/>
        </p:nvSpPr>
        <p:spPr>
          <a:xfrm>
            <a:off x="2306312" y="678831"/>
            <a:ext cx="963435" cy="523220"/>
          </a:xfrm>
          <a:prstGeom prst="rect">
            <a:avLst/>
          </a:prstGeom>
          <a:noFill/>
        </p:spPr>
        <p:txBody>
          <a:bodyPr wrap="square" rtlCol="0">
            <a:spAutoFit/>
          </a:bodyPr>
          <a:lstStyle/>
          <a:p>
            <a:r>
              <a:rPr lang="en-US" sz="2800" b="1" dirty="0">
                <a:solidFill>
                  <a:schemeClr val="tx2">
                    <a:lumMod val="25000"/>
                  </a:schemeClr>
                </a:solidFill>
                <a:latin typeface="Amatic SC" panose="020B0604020202020204" charset="-79"/>
                <a:cs typeface="Amatic SC" panose="020B0604020202020204" charset="-79"/>
              </a:rPr>
              <a:t>Zoom</a:t>
            </a:r>
            <a:r>
              <a:rPr lang="en-US" sz="2800" b="1" dirty="0">
                <a:solidFill>
                  <a:schemeClr val="tx2">
                    <a:lumMod val="25000"/>
                  </a:schemeClr>
                </a:solidFill>
                <a:latin typeface="Comic Sans MS" panose="030F0702030302020204" pitchFamily="66" charset="0"/>
              </a:rPr>
              <a:t> </a:t>
            </a:r>
          </a:p>
        </p:txBody>
      </p:sp>
      <p:pic>
        <p:nvPicPr>
          <p:cNvPr id="14" name="Picture 13">
            <a:extLst>
              <a:ext uri="{FF2B5EF4-FFF2-40B4-BE49-F238E27FC236}">
                <a16:creationId xmlns:a16="http://schemas.microsoft.com/office/drawing/2014/main" id="{8B409335-3060-4CD7-B1BC-BE1309868241}"/>
              </a:ext>
            </a:extLst>
          </p:cNvPr>
          <p:cNvPicPr>
            <a:picLocks noChangeAspect="1"/>
          </p:cNvPicPr>
          <p:nvPr/>
        </p:nvPicPr>
        <p:blipFill>
          <a:blip r:embed="rId8"/>
          <a:stretch>
            <a:fillRect/>
          </a:stretch>
        </p:blipFill>
        <p:spPr>
          <a:xfrm>
            <a:off x="6099948" y="136098"/>
            <a:ext cx="963435" cy="963435"/>
          </a:xfrm>
          <a:prstGeom prst="rect">
            <a:avLst/>
          </a:prstGeom>
        </p:spPr>
      </p:pic>
      <p:pic>
        <p:nvPicPr>
          <p:cNvPr id="15" name="Picture 14">
            <a:extLst>
              <a:ext uri="{FF2B5EF4-FFF2-40B4-BE49-F238E27FC236}">
                <a16:creationId xmlns:a16="http://schemas.microsoft.com/office/drawing/2014/main" id="{DA218484-83A6-4932-93B8-3B18B3D07738}"/>
              </a:ext>
            </a:extLst>
          </p:cNvPr>
          <p:cNvPicPr>
            <a:picLocks noChangeAspect="1"/>
          </p:cNvPicPr>
          <p:nvPr/>
        </p:nvPicPr>
        <p:blipFill>
          <a:blip r:embed="rId9"/>
          <a:stretch>
            <a:fillRect/>
          </a:stretch>
        </p:blipFill>
        <p:spPr>
          <a:xfrm>
            <a:off x="5074368" y="2700299"/>
            <a:ext cx="2731607" cy="2035901"/>
          </a:xfrm>
          <a:prstGeom prst="rect">
            <a:avLst/>
          </a:prstGeom>
        </p:spPr>
      </p:pic>
      <p:sp>
        <p:nvSpPr>
          <p:cNvPr id="17" name="TextBox 6">
            <a:extLst>
              <a:ext uri="{FF2B5EF4-FFF2-40B4-BE49-F238E27FC236}">
                <a16:creationId xmlns:a16="http://schemas.microsoft.com/office/drawing/2014/main" id="{855607F8-D54D-4851-A9B3-EC76DD7432DB}"/>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8" name="Picture 17">
            <a:extLst>
              <a:ext uri="{FF2B5EF4-FFF2-40B4-BE49-F238E27FC236}">
                <a16:creationId xmlns:a16="http://schemas.microsoft.com/office/drawing/2014/main" id="{8336D27D-E19D-494E-B16C-2338618A702E}"/>
              </a:ext>
            </a:extLst>
          </p:cNvPr>
          <p:cNvPicPr>
            <a:picLocks noChangeAspect="1"/>
          </p:cNvPicPr>
          <p:nvPr/>
        </p:nvPicPr>
        <p:blipFill>
          <a:blip r:embed="rId10"/>
          <a:stretch>
            <a:fillRect/>
          </a:stretch>
        </p:blipFill>
        <p:spPr>
          <a:xfrm>
            <a:off x="8643248" y="4881383"/>
            <a:ext cx="451077" cy="2339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69EF3977-3C4A-3A4D-A196-5620B0E24337}"/>
              </a:ext>
            </a:extLst>
          </p:cNvPr>
          <p:cNvGraphicFramePr>
            <a:graphicFrameLocks noGrp="1"/>
          </p:cNvGraphicFramePr>
          <p:nvPr>
            <p:extLst>
              <p:ext uri="{D42A27DB-BD31-4B8C-83A1-F6EECF244321}">
                <p14:modId xmlns:p14="http://schemas.microsoft.com/office/powerpoint/2010/main" val="1916064624"/>
              </p:ext>
            </p:extLst>
          </p:nvPr>
        </p:nvGraphicFramePr>
        <p:xfrm>
          <a:off x="-18006" y="0"/>
          <a:ext cx="9144002" cy="5143500"/>
        </p:xfrm>
        <a:graphic>
          <a:graphicData uri="http://schemas.openxmlformats.org/drawingml/2006/table">
            <a:tbl>
              <a:tblPr firstRow="1" bandRow="1">
                <a:tableStyleId>{5FD0F851-EC5A-4D38-B0AD-8093EC10F338}</a:tableStyleId>
              </a:tblPr>
              <a:tblGrid>
                <a:gridCol w="1306286">
                  <a:extLst>
                    <a:ext uri="{9D8B030D-6E8A-4147-A177-3AD203B41FA5}">
                      <a16:colId xmlns:a16="http://schemas.microsoft.com/office/drawing/2014/main" val="1593905955"/>
                    </a:ext>
                  </a:extLst>
                </a:gridCol>
                <a:gridCol w="1306286">
                  <a:extLst>
                    <a:ext uri="{9D8B030D-6E8A-4147-A177-3AD203B41FA5}">
                      <a16:colId xmlns:a16="http://schemas.microsoft.com/office/drawing/2014/main" val="2482364910"/>
                    </a:ext>
                  </a:extLst>
                </a:gridCol>
                <a:gridCol w="1306286">
                  <a:extLst>
                    <a:ext uri="{9D8B030D-6E8A-4147-A177-3AD203B41FA5}">
                      <a16:colId xmlns:a16="http://schemas.microsoft.com/office/drawing/2014/main" val="3316672680"/>
                    </a:ext>
                  </a:extLst>
                </a:gridCol>
                <a:gridCol w="1306286">
                  <a:extLst>
                    <a:ext uri="{9D8B030D-6E8A-4147-A177-3AD203B41FA5}">
                      <a16:colId xmlns:a16="http://schemas.microsoft.com/office/drawing/2014/main" val="3733335845"/>
                    </a:ext>
                  </a:extLst>
                </a:gridCol>
                <a:gridCol w="1306286">
                  <a:extLst>
                    <a:ext uri="{9D8B030D-6E8A-4147-A177-3AD203B41FA5}">
                      <a16:colId xmlns:a16="http://schemas.microsoft.com/office/drawing/2014/main" val="87045636"/>
                    </a:ext>
                  </a:extLst>
                </a:gridCol>
                <a:gridCol w="1306286">
                  <a:extLst>
                    <a:ext uri="{9D8B030D-6E8A-4147-A177-3AD203B41FA5}">
                      <a16:colId xmlns:a16="http://schemas.microsoft.com/office/drawing/2014/main" val="3383771766"/>
                    </a:ext>
                  </a:extLst>
                </a:gridCol>
                <a:gridCol w="1306286">
                  <a:extLst>
                    <a:ext uri="{9D8B030D-6E8A-4147-A177-3AD203B41FA5}">
                      <a16:colId xmlns:a16="http://schemas.microsoft.com/office/drawing/2014/main" val="1515183339"/>
                    </a:ext>
                  </a:extLst>
                </a:gridCol>
              </a:tblGrid>
              <a:tr h="1028700">
                <a:tc>
                  <a:txBody>
                    <a:bodyPr/>
                    <a:lstStyle/>
                    <a:p>
                      <a:pPr algn="ctr"/>
                      <a:r>
                        <a:rPr lang="en-US" b="0" dirty="0"/>
                        <a:t>Child Name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4036875864"/>
                  </a:ext>
                </a:extLst>
              </a:tr>
              <a:tr h="1028700">
                <a:tc>
                  <a:txBody>
                    <a:bodyPr/>
                    <a:lstStyle/>
                    <a:p>
                      <a:pPr algn="ctr"/>
                      <a:r>
                        <a:rPr lang="en-US" dirty="0"/>
                        <a:t>Child Name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2372926570"/>
                  </a:ext>
                </a:extLst>
              </a:tr>
              <a:tr h="1028700">
                <a:tc>
                  <a:txBody>
                    <a:bodyPr/>
                    <a:lstStyle/>
                    <a:p>
                      <a:pPr algn="ctr"/>
                      <a:r>
                        <a:rPr lang="en-US" dirty="0"/>
                        <a:t>Child Name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1736690628"/>
                  </a:ext>
                </a:extLst>
              </a:tr>
              <a:tr h="1028700">
                <a:tc>
                  <a:txBody>
                    <a:bodyPr/>
                    <a:lstStyle/>
                    <a:p>
                      <a:pPr algn="ctr"/>
                      <a:r>
                        <a:rPr lang="en-US" dirty="0"/>
                        <a:t>Child Name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3010151058"/>
                  </a:ext>
                </a:extLst>
              </a:tr>
              <a:tr h="1028700">
                <a:tc>
                  <a:txBody>
                    <a:bodyPr/>
                    <a:lstStyle/>
                    <a:p>
                      <a:pPr algn="ctr"/>
                      <a:r>
                        <a:rPr lang="en-US" dirty="0"/>
                        <a:t>Child Name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3821736881"/>
                  </a:ext>
                </a:extLst>
              </a:tr>
            </a:tbl>
          </a:graphicData>
        </a:graphic>
      </p:graphicFrame>
      <p:pic>
        <p:nvPicPr>
          <p:cNvPr id="21" name="Picture 20">
            <a:extLst>
              <a:ext uri="{FF2B5EF4-FFF2-40B4-BE49-F238E27FC236}">
                <a16:creationId xmlns:a16="http://schemas.microsoft.com/office/drawing/2014/main" id="{3E4C7DF0-9C08-0B40-8910-139743D81F63}"/>
              </a:ext>
            </a:extLst>
          </p:cNvPr>
          <p:cNvPicPr>
            <a:picLocks noChangeAspect="1"/>
          </p:cNvPicPr>
          <p:nvPr/>
        </p:nvPicPr>
        <p:blipFill>
          <a:blip r:embed="rId3"/>
          <a:stretch>
            <a:fillRect/>
          </a:stretch>
        </p:blipFill>
        <p:spPr>
          <a:xfrm>
            <a:off x="1661781" y="157397"/>
            <a:ext cx="492638" cy="798199"/>
          </a:xfrm>
          <a:prstGeom prst="rect">
            <a:avLst/>
          </a:prstGeom>
        </p:spPr>
      </p:pic>
      <p:pic>
        <p:nvPicPr>
          <p:cNvPr id="22" name="Picture 21">
            <a:extLst>
              <a:ext uri="{FF2B5EF4-FFF2-40B4-BE49-F238E27FC236}">
                <a16:creationId xmlns:a16="http://schemas.microsoft.com/office/drawing/2014/main" id="{CAD6771A-DFA5-ED44-8FC2-7DB7C8E51C9A}"/>
              </a:ext>
            </a:extLst>
          </p:cNvPr>
          <p:cNvPicPr>
            <a:picLocks noChangeAspect="1"/>
          </p:cNvPicPr>
          <p:nvPr/>
        </p:nvPicPr>
        <p:blipFill>
          <a:blip r:embed="rId3"/>
          <a:stretch>
            <a:fillRect/>
          </a:stretch>
        </p:blipFill>
        <p:spPr>
          <a:xfrm>
            <a:off x="1641147" y="1135491"/>
            <a:ext cx="492638" cy="798199"/>
          </a:xfrm>
          <a:prstGeom prst="rect">
            <a:avLst/>
          </a:prstGeom>
        </p:spPr>
      </p:pic>
      <p:pic>
        <p:nvPicPr>
          <p:cNvPr id="23" name="Picture 22">
            <a:extLst>
              <a:ext uri="{FF2B5EF4-FFF2-40B4-BE49-F238E27FC236}">
                <a16:creationId xmlns:a16="http://schemas.microsoft.com/office/drawing/2014/main" id="{6FBF50C4-25AA-B046-ACC0-0894E1852BC8}"/>
              </a:ext>
            </a:extLst>
          </p:cNvPr>
          <p:cNvPicPr>
            <a:picLocks noChangeAspect="1"/>
          </p:cNvPicPr>
          <p:nvPr/>
        </p:nvPicPr>
        <p:blipFill>
          <a:blip r:embed="rId3"/>
          <a:stretch>
            <a:fillRect/>
          </a:stretch>
        </p:blipFill>
        <p:spPr>
          <a:xfrm>
            <a:off x="1641147" y="2167328"/>
            <a:ext cx="492638" cy="798199"/>
          </a:xfrm>
          <a:prstGeom prst="rect">
            <a:avLst/>
          </a:prstGeom>
        </p:spPr>
      </p:pic>
      <p:pic>
        <p:nvPicPr>
          <p:cNvPr id="24" name="Picture 23">
            <a:extLst>
              <a:ext uri="{FF2B5EF4-FFF2-40B4-BE49-F238E27FC236}">
                <a16:creationId xmlns:a16="http://schemas.microsoft.com/office/drawing/2014/main" id="{563EB516-3650-924A-80BF-94BE8E36AD09}"/>
              </a:ext>
            </a:extLst>
          </p:cNvPr>
          <p:cNvPicPr>
            <a:picLocks noChangeAspect="1"/>
          </p:cNvPicPr>
          <p:nvPr/>
        </p:nvPicPr>
        <p:blipFill>
          <a:blip r:embed="rId3"/>
          <a:stretch>
            <a:fillRect/>
          </a:stretch>
        </p:blipFill>
        <p:spPr>
          <a:xfrm>
            <a:off x="1688911" y="3211018"/>
            <a:ext cx="492638" cy="798199"/>
          </a:xfrm>
          <a:prstGeom prst="rect">
            <a:avLst/>
          </a:prstGeom>
        </p:spPr>
      </p:pic>
      <p:pic>
        <p:nvPicPr>
          <p:cNvPr id="25" name="Picture 24">
            <a:extLst>
              <a:ext uri="{FF2B5EF4-FFF2-40B4-BE49-F238E27FC236}">
                <a16:creationId xmlns:a16="http://schemas.microsoft.com/office/drawing/2014/main" id="{50438B7D-76E6-7549-B230-8C1BA941A6E8}"/>
              </a:ext>
            </a:extLst>
          </p:cNvPr>
          <p:cNvPicPr>
            <a:picLocks noChangeAspect="1"/>
          </p:cNvPicPr>
          <p:nvPr/>
        </p:nvPicPr>
        <p:blipFill>
          <a:blip r:embed="rId3"/>
          <a:stretch>
            <a:fillRect/>
          </a:stretch>
        </p:blipFill>
        <p:spPr>
          <a:xfrm>
            <a:off x="1688912" y="4177259"/>
            <a:ext cx="492638" cy="798199"/>
          </a:xfrm>
          <a:prstGeom prst="rect">
            <a:avLst/>
          </a:prstGeom>
        </p:spPr>
      </p:pic>
      <p:pic>
        <p:nvPicPr>
          <p:cNvPr id="26" name="Picture 25">
            <a:extLst>
              <a:ext uri="{FF2B5EF4-FFF2-40B4-BE49-F238E27FC236}">
                <a16:creationId xmlns:a16="http://schemas.microsoft.com/office/drawing/2014/main" id="{0C37EAEA-155F-3F47-8846-D73E967F7D39}"/>
              </a:ext>
            </a:extLst>
          </p:cNvPr>
          <p:cNvPicPr>
            <a:picLocks noChangeAspect="1"/>
          </p:cNvPicPr>
          <p:nvPr/>
        </p:nvPicPr>
        <p:blipFill>
          <a:blip r:embed="rId4"/>
          <a:stretch>
            <a:fillRect/>
          </a:stretch>
        </p:blipFill>
        <p:spPr>
          <a:xfrm>
            <a:off x="8173633" y="236612"/>
            <a:ext cx="631537" cy="471145"/>
          </a:xfrm>
          <a:prstGeom prst="rect">
            <a:avLst/>
          </a:prstGeom>
        </p:spPr>
      </p:pic>
      <p:pic>
        <p:nvPicPr>
          <p:cNvPr id="27" name="Picture 26">
            <a:extLst>
              <a:ext uri="{FF2B5EF4-FFF2-40B4-BE49-F238E27FC236}">
                <a16:creationId xmlns:a16="http://schemas.microsoft.com/office/drawing/2014/main" id="{6A8A0727-0EA8-B540-8BDA-CE6DD715421B}"/>
              </a:ext>
            </a:extLst>
          </p:cNvPr>
          <p:cNvPicPr>
            <a:picLocks noChangeAspect="1"/>
          </p:cNvPicPr>
          <p:nvPr/>
        </p:nvPicPr>
        <p:blipFill>
          <a:blip r:embed="rId4"/>
          <a:stretch>
            <a:fillRect/>
          </a:stretch>
        </p:blipFill>
        <p:spPr>
          <a:xfrm>
            <a:off x="8173633" y="1325889"/>
            <a:ext cx="631537" cy="471145"/>
          </a:xfrm>
          <a:prstGeom prst="rect">
            <a:avLst/>
          </a:prstGeom>
        </p:spPr>
      </p:pic>
      <p:pic>
        <p:nvPicPr>
          <p:cNvPr id="28" name="Picture 27">
            <a:extLst>
              <a:ext uri="{FF2B5EF4-FFF2-40B4-BE49-F238E27FC236}">
                <a16:creationId xmlns:a16="http://schemas.microsoft.com/office/drawing/2014/main" id="{54AD20C5-CB6D-F14B-AF28-712FF0025F79}"/>
              </a:ext>
            </a:extLst>
          </p:cNvPr>
          <p:cNvPicPr>
            <a:picLocks noChangeAspect="1"/>
          </p:cNvPicPr>
          <p:nvPr/>
        </p:nvPicPr>
        <p:blipFill>
          <a:blip r:embed="rId4"/>
          <a:stretch>
            <a:fillRect/>
          </a:stretch>
        </p:blipFill>
        <p:spPr>
          <a:xfrm>
            <a:off x="8155406" y="2330854"/>
            <a:ext cx="631537" cy="471145"/>
          </a:xfrm>
          <a:prstGeom prst="rect">
            <a:avLst/>
          </a:prstGeom>
        </p:spPr>
      </p:pic>
      <p:pic>
        <p:nvPicPr>
          <p:cNvPr id="29" name="Picture 28">
            <a:extLst>
              <a:ext uri="{FF2B5EF4-FFF2-40B4-BE49-F238E27FC236}">
                <a16:creationId xmlns:a16="http://schemas.microsoft.com/office/drawing/2014/main" id="{ED0D5577-B8E4-A746-9EC2-67509F56F6EC}"/>
              </a:ext>
            </a:extLst>
          </p:cNvPr>
          <p:cNvPicPr>
            <a:picLocks noChangeAspect="1"/>
          </p:cNvPicPr>
          <p:nvPr/>
        </p:nvPicPr>
        <p:blipFill>
          <a:blip r:embed="rId4"/>
          <a:stretch>
            <a:fillRect/>
          </a:stretch>
        </p:blipFill>
        <p:spPr>
          <a:xfrm>
            <a:off x="8173633" y="3315382"/>
            <a:ext cx="631537" cy="471145"/>
          </a:xfrm>
          <a:prstGeom prst="rect">
            <a:avLst/>
          </a:prstGeom>
        </p:spPr>
      </p:pic>
      <p:pic>
        <p:nvPicPr>
          <p:cNvPr id="30" name="Picture 29">
            <a:extLst>
              <a:ext uri="{FF2B5EF4-FFF2-40B4-BE49-F238E27FC236}">
                <a16:creationId xmlns:a16="http://schemas.microsoft.com/office/drawing/2014/main" id="{84B36DAD-BB47-C647-B7A3-1B77E9616A91}"/>
              </a:ext>
            </a:extLst>
          </p:cNvPr>
          <p:cNvPicPr>
            <a:picLocks noChangeAspect="1"/>
          </p:cNvPicPr>
          <p:nvPr/>
        </p:nvPicPr>
        <p:blipFill>
          <a:blip r:embed="rId4"/>
          <a:stretch>
            <a:fillRect/>
          </a:stretch>
        </p:blipFill>
        <p:spPr>
          <a:xfrm>
            <a:off x="8155407" y="4340785"/>
            <a:ext cx="631537" cy="471145"/>
          </a:xfrm>
          <a:prstGeom prst="rect">
            <a:avLst/>
          </a:prstGeom>
        </p:spPr>
      </p:pic>
      <p:pic>
        <p:nvPicPr>
          <p:cNvPr id="111" name="Google Shape;111;p16">
            <a:hlinkClick r:id="rId5" action="ppaction://hlinksldjump"/>
          </p:cNvPr>
          <p:cNvPicPr preferRelativeResize="0"/>
          <p:nvPr/>
        </p:nvPicPr>
        <p:blipFill>
          <a:blip r:embed="rId6">
            <a:alphaModFix/>
          </a:blip>
          <a:stretch>
            <a:fillRect/>
          </a:stretch>
        </p:blipFill>
        <p:spPr>
          <a:xfrm>
            <a:off x="0" y="1"/>
            <a:ext cx="319275" cy="323900"/>
          </a:xfrm>
          <a:prstGeom prst="rect">
            <a:avLst/>
          </a:prstGeom>
          <a:noFill/>
          <a:ln>
            <a:noFill/>
          </a:ln>
        </p:spPr>
      </p:pic>
      <p:sp>
        <p:nvSpPr>
          <p:cNvPr id="15" name="TextBox 6">
            <a:extLst>
              <a:ext uri="{FF2B5EF4-FFF2-40B4-BE49-F238E27FC236}">
                <a16:creationId xmlns:a16="http://schemas.microsoft.com/office/drawing/2014/main" id="{FB37D383-9F14-4C23-9070-D8E78EE029B3}"/>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6" name="Picture 15">
            <a:extLst>
              <a:ext uri="{FF2B5EF4-FFF2-40B4-BE49-F238E27FC236}">
                <a16:creationId xmlns:a16="http://schemas.microsoft.com/office/drawing/2014/main" id="{CD2BC1F5-8858-4584-9AC8-7E555991B3C1}"/>
              </a:ext>
            </a:extLst>
          </p:cNvPr>
          <p:cNvPicPr>
            <a:picLocks noChangeAspect="1"/>
          </p:cNvPicPr>
          <p:nvPr/>
        </p:nvPicPr>
        <p:blipFill>
          <a:blip r:embed="rId7"/>
          <a:stretch>
            <a:fillRect/>
          </a:stretch>
        </p:blipFill>
        <p:spPr>
          <a:xfrm>
            <a:off x="8643248" y="4881383"/>
            <a:ext cx="451077" cy="2339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6" name="Google Shape;146;p20">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6" name="Google Shape;139;p19">
            <a:extLst>
              <a:ext uri="{FF2B5EF4-FFF2-40B4-BE49-F238E27FC236}">
                <a16:creationId xmlns:a16="http://schemas.microsoft.com/office/drawing/2014/main" id="{10C6A3CE-E4CA-7249-A40C-55E7DC618D21}"/>
              </a:ext>
            </a:extLst>
          </p:cNvPr>
          <p:cNvSpPr txBox="1"/>
          <p:nvPr/>
        </p:nvSpPr>
        <p:spPr>
          <a:xfrm>
            <a:off x="362575" y="360600"/>
            <a:ext cx="8617800" cy="4422300"/>
          </a:xfrm>
          <a:prstGeom prst="rect">
            <a:avLst/>
          </a:prstGeom>
          <a:noFill/>
          <a:ln>
            <a:noFill/>
          </a:ln>
        </p:spPr>
        <p:txBody>
          <a:bodyPr spcFirstLastPara="1" wrap="square" lIns="91425" tIns="91425" rIns="91425" bIns="91425" anchor="t" anchorCtr="0">
            <a:noAutofit/>
          </a:bodyPr>
          <a:lstStyle/>
          <a:p>
            <a:pPr marL="2743200" lvl="0" indent="457200" algn="l" rtl="0">
              <a:lnSpc>
                <a:spcPct val="169545"/>
              </a:lnSpc>
              <a:spcBef>
                <a:spcPts val="1200"/>
              </a:spcBef>
              <a:spcAft>
                <a:spcPts val="0"/>
              </a:spcAft>
              <a:buNone/>
            </a:pPr>
            <a:r>
              <a:rPr lang="en" sz="1600" b="1" dirty="0">
                <a:solidFill>
                  <a:schemeClr val="dk1"/>
                </a:solidFill>
              </a:rPr>
              <a:t>Breathing is the most efficient and helpful way to</a:t>
            </a:r>
            <a:endParaRPr sz="1600" b="1" dirty="0">
              <a:solidFill>
                <a:schemeClr val="dk1"/>
              </a:solidFill>
            </a:endParaRPr>
          </a:p>
          <a:p>
            <a:pPr marL="0" lvl="0" indent="0" algn="l" rtl="0">
              <a:lnSpc>
                <a:spcPct val="169545"/>
              </a:lnSpc>
              <a:spcBef>
                <a:spcPts val="1200"/>
              </a:spcBef>
              <a:spcAft>
                <a:spcPts val="0"/>
              </a:spcAft>
              <a:buNone/>
            </a:pPr>
            <a:r>
              <a:rPr lang="en" sz="1600" b="1" dirty="0">
                <a:solidFill>
                  <a:schemeClr val="dk1"/>
                </a:solidFill>
              </a:rPr>
              <a:t>calm our bodies down when we feel stress, fear, sadness, or anger. Breathing in specific ways actually tricks our brain into thinking we are at rest, and our body (our lungs and heart) follow the brain’s lead. Power breathing for 15-30 seconds can calm our bodies down without anyone else even having to know.</a:t>
            </a:r>
            <a:endParaRPr sz="1600" b="1" dirty="0">
              <a:solidFill>
                <a:schemeClr val="dk1"/>
              </a:solidFill>
            </a:endParaRPr>
          </a:p>
          <a:p>
            <a:pPr marL="457200" lvl="0" indent="-330200" algn="l" rtl="0">
              <a:lnSpc>
                <a:spcPct val="115000"/>
              </a:lnSpc>
              <a:spcBef>
                <a:spcPts val="1200"/>
              </a:spcBef>
              <a:spcAft>
                <a:spcPts val="0"/>
              </a:spcAft>
              <a:buClr>
                <a:schemeClr val="dk1"/>
              </a:buClr>
              <a:buSzPts val="1600"/>
              <a:buAutoNum type="arabicPeriod"/>
            </a:pPr>
            <a:r>
              <a:rPr lang="en" sz="1600" dirty="0">
                <a:solidFill>
                  <a:schemeClr val="dk1"/>
                </a:solidFill>
              </a:rPr>
              <a:t>Put a hand on your chest and one on your stomach.</a:t>
            </a:r>
            <a:endParaRPr sz="1600" dirty="0">
              <a:solidFill>
                <a:schemeClr val="dk1"/>
              </a:solidFill>
            </a:endParaRPr>
          </a:p>
          <a:p>
            <a:pPr marL="457200" marR="749300" lvl="0" indent="-317500" algn="l" rtl="0">
              <a:lnSpc>
                <a:spcPct val="107000"/>
              </a:lnSpc>
              <a:spcBef>
                <a:spcPts val="0"/>
              </a:spcBef>
              <a:spcAft>
                <a:spcPts val="0"/>
              </a:spcAft>
              <a:buClr>
                <a:schemeClr val="dk1"/>
              </a:buClr>
              <a:buSzPts val="1400"/>
              <a:buAutoNum type="arabicPeriod"/>
            </a:pPr>
            <a:r>
              <a:rPr lang="en" sz="1600" dirty="0">
                <a:solidFill>
                  <a:schemeClr val="dk1"/>
                </a:solidFill>
              </a:rPr>
              <a:t>Breathe in through your nose for 4 seconds. Focus on breathing as steadily as possible and fill your lungs and stomach as much as you can.</a:t>
            </a:r>
            <a:endParaRPr sz="1600" dirty="0">
              <a:solidFill>
                <a:schemeClr val="dk1"/>
              </a:solidFill>
            </a:endParaRPr>
          </a:p>
          <a:p>
            <a:pPr marL="457200" marR="1308100" lvl="0" indent="-317500" algn="l" rtl="0">
              <a:lnSpc>
                <a:spcPct val="107000"/>
              </a:lnSpc>
              <a:spcBef>
                <a:spcPts val="0"/>
              </a:spcBef>
              <a:spcAft>
                <a:spcPts val="0"/>
              </a:spcAft>
              <a:buClr>
                <a:schemeClr val="dk1"/>
              </a:buClr>
              <a:buSzPts val="1400"/>
              <a:buAutoNum type="arabicPeriod"/>
            </a:pPr>
            <a:r>
              <a:rPr lang="en" sz="1600" dirty="0">
                <a:solidFill>
                  <a:schemeClr val="dk1"/>
                </a:solidFill>
              </a:rPr>
              <a:t>Breathe slowly and consistently out of your mouth for 8 full seconds.</a:t>
            </a:r>
            <a:endParaRPr sz="1600" dirty="0">
              <a:solidFill>
                <a:schemeClr val="dk1"/>
              </a:solidFill>
            </a:endParaRPr>
          </a:p>
          <a:p>
            <a:pPr marL="457200" lvl="0" indent="-330200" algn="l" rtl="0">
              <a:spcBef>
                <a:spcPts val="0"/>
              </a:spcBef>
              <a:spcAft>
                <a:spcPts val="0"/>
              </a:spcAft>
              <a:buClr>
                <a:schemeClr val="dk1"/>
              </a:buClr>
              <a:buSzPts val="1600"/>
              <a:buAutoNum type="arabicPeriod"/>
            </a:pPr>
            <a:r>
              <a:rPr lang="en" sz="1600" dirty="0">
                <a:solidFill>
                  <a:schemeClr val="dk1"/>
                </a:solidFill>
              </a:rPr>
              <a:t>Repeat this step 3-4 times to calm your body down.</a:t>
            </a:r>
            <a:endParaRPr dirty="0"/>
          </a:p>
        </p:txBody>
      </p:sp>
      <p:sp>
        <p:nvSpPr>
          <p:cNvPr id="7" name="Google Shape;140;p19">
            <a:extLst>
              <a:ext uri="{FF2B5EF4-FFF2-40B4-BE49-F238E27FC236}">
                <a16:creationId xmlns:a16="http://schemas.microsoft.com/office/drawing/2014/main" id="{22F3CBF4-6019-F245-9F3A-14DEA6270953}"/>
              </a:ext>
            </a:extLst>
          </p:cNvPr>
          <p:cNvSpPr txBox="1"/>
          <p:nvPr/>
        </p:nvSpPr>
        <p:spPr>
          <a:xfrm>
            <a:off x="513600" y="4456200"/>
            <a:ext cx="8179800" cy="573900"/>
          </a:xfrm>
          <a:prstGeom prst="rect">
            <a:avLst/>
          </a:prstGeom>
          <a:noFill/>
          <a:ln>
            <a:noFill/>
          </a:ln>
        </p:spPr>
        <p:txBody>
          <a:bodyPr spcFirstLastPara="1" wrap="square" lIns="91425" tIns="91425" rIns="91425" bIns="91425" anchor="t" anchorCtr="0">
            <a:noAutofit/>
          </a:bodyPr>
          <a:lstStyle/>
          <a:p>
            <a:pPr marL="762000" marR="736600" lvl="0" indent="0" algn="ctr" rtl="0">
              <a:lnSpc>
                <a:spcPct val="107000"/>
              </a:lnSpc>
              <a:spcBef>
                <a:spcPts val="0"/>
              </a:spcBef>
              <a:spcAft>
                <a:spcPts val="0"/>
              </a:spcAft>
              <a:buNone/>
            </a:pPr>
            <a:r>
              <a:rPr lang="en" sz="1100" b="1">
                <a:solidFill>
                  <a:schemeClr val="dk1"/>
                </a:solidFill>
              </a:rPr>
              <a:t>**To put our body back at rest, we have to breathe at a ratio of 1:2, which means                                  that however long we breathe in, we need to breathe out for twice as long**</a:t>
            </a:r>
            <a:endParaRPr sz="1100" b="1">
              <a:solidFill>
                <a:schemeClr val="dk1"/>
              </a:solidFill>
            </a:endParaRPr>
          </a:p>
        </p:txBody>
      </p:sp>
      <p:sp>
        <p:nvSpPr>
          <p:cNvPr id="8" name="Google Shape;142;p19">
            <a:extLst>
              <a:ext uri="{FF2B5EF4-FFF2-40B4-BE49-F238E27FC236}">
                <a16:creationId xmlns:a16="http://schemas.microsoft.com/office/drawing/2014/main" id="{0825E861-7A1D-4147-B0CA-07A21180E396}"/>
              </a:ext>
            </a:extLst>
          </p:cNvPr>
          <p:cNvSpPr txBox="1"/>
          <p:nvPr/>
        </p:nvSpPr>
        <p:spPr>
          <a:xfrm>
            <a:off x="649000" y="203725"/>
            <a:ext cx="2782500" cy="7254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200" b="1">
                <a:solidFill>
                  <a:srgbClr val="FFFFFF"/>
                </a:solidFill>
                <a:latin typeface="Amatic SC"/>
                <a:ea typeface="Amatic SC"/>
                <a:cs typeface="Amatic SC"/>
                <a:sym typeface="Amatic SC"/>
              </a:rPr>
              <a:t>Power breaths</a:t>
            </a:r>
            <a:endParaRPr sz="4200" b="1">
              <a:solidFill>
                <a:srgbClr val="FFFFFF"/>
              </a:solidFill>
              <a:latin typeface="Amatic SC"/>
              <a:ea typeface="Amatic SC"/>
              <a:cs typeface="Amatic SC"/>
              <a:sym typeface="Amatic SC"/>
            </a:endParaRPr>
          </a:p>
        </p:txBody>
      </p:sp>
      <p:pic>
        <p:nvPicPr>
          <p:cNvPr id="9" name="Picture 8">
            <a:hlinkClick r:id="rId5" action="ppaction://hlinksldjump"/>
            <a:extLst>
              <a:ext uri="{FF2B5EF4-FFF2-40B4-BE49-F238E27FC236}">
                <a16:creationId xmlns:a16="http://schemas.microsoft.com/office/drawing/2014/main" id="{DF846B10-AFF7-D84C-B3EF-ABB7736E90C7}"/>
              </a:ext>
            </a:extLst>
          </p:cNvPr>
          <p:cNvPicPr>
            <a:picLocks noChangeAspect="1"/>
          </p:cNvPicPr>
          <p:nvPr/>
        </p:nvPicPr>
        <p:blipFill>
          <a:blip r:embed="rId6"/>
          <a:stretch>
            <a:fillRect/>
          </a:stretch>
        </p:blipFill>
        <p:spPr>
          <a:xfrm>
            <a:off x="18343" y="4712428"/>
            <a:ext cx="266052" cy="431072"/>
          </a:xfrm>
          <a:prstGeom prst="rect">
            <a:avLst/>
          </a:prstGeom>
        </p:spPr>
      </p:pic>
      <p:sp>
        <p:nvSpPr>
          <p:cNvPr id="11" name="TextBox 6">
            <a:extLst>
              <a:ext uri="{FF2B5EF4-FFF2-40B4-BE49-F238E27FC236}">
                <a16:creationId xmlns:a16="http://schemas.microsoft.com/office/drawing/2014/main" id="{C2594747-D529-4288-8CC1-099A4308576D}"/>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2" name="Picture 11">
            <a:extLst>
              <a:ext uri="{FF2B5EF4-FFF2-40B4-BE49-F238E27FC236}">
                <a16:creationId xmlns:a16="http://schemas.microsoft.com/office/drawing/2014/main" id="{993D1C91-3AF6-421C-ADE9-DFB3A9901955}"/>
              </a:ext>
            </a:extLst>
          </p:cNvPr>
          <p:cNvPicPr>
            <a:picLocks noChangeAspect="1"/>
          </p:cNvPicPr>
          <p:nvPr/>
        </p:nvPicPr>
        <p:blipFill>
          <a:blip r:embed="rId7"/>
          <a:stretch>
            <a:fillRect/>
          </a:stretch>
        </p:blipFill>
        <p:spPr>
          <a:xfrm>
            <a:off x="8643248" y="4881383"/>
            <a:ext cx="451077" cy="23391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p:nvPr/>
        </p:nvSpPr>
        <p:spPr>
          <a:xfrm>
            <a:off x="1414021" y="127750"/>
            <a:ext cx="3495854" cy="17076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r" rtl="0">
              <a:spcBef>
                <a:spcPts val="0"/>
              </a:spcBef>
              <a:spcAft>
                <a:spcPts val="0"/>
              </a:spcAft>
              <a:buNone/>
            </a:pPr>
            <a:r>
              <a:rPr lang="en" sz="4800" b="1" dirty="0">
                <a:solidFill>
                  <a:srgbClr val="FFFFFF"/>
                </a:solidFill>
                <a:latin typeface="Amatic SC"/>
                <a:ea typeface="Amatic SC"/>
                <a:cs typeface="Amatic SC"/>
                <a:sym typeface="Amatic SC"/>
              </a:rPr>
              <a:t>HOME </a:t>
            </a:r>
            <a:endParaRPr sz="4800" b="1" dirty="0">
              <a:solidFill>
                <a:srgbClr val="FFFFFF"/>
              </a:solidFill>
              <a:latin typeface="Amatic SC"/>
              <a:ea typeface="Amatic SC"/>
              <a:cs typeface="Amatic SC"/>
              <a:sym typeface="Amatic SC"/>
            </a:endParaRPr>
          </a:p>
          <a:p>
            <a:pPr marL="0" lvl="0" indent="0" algn="r" rtl="0">
              <a:spcBef>
                <a:spcPts val="0"/>
              </a:spcBef>
              <a:spcAft>
                <a:spcPts val="0"/>
              </a:spcAft>
              <a:buNone/>
            </a:pPr>
            <a:r>
              <a:rPr lang="en-US" sz="4800" b="1" dirty="0">
                <a:solidFill>
                  <a:srgbClr val="FFFFFF"/>
                </a:solidFill>
                <a:latin typeface="Amatic SC"/>
                <a:ea typeface="Amatic SC"/>
                <a:cs typeface="Amatic SC"/>
                <a:sym typeface="Amatic SC"/>
              </a:rPr>
              <a:t>Activity</a:t>
            </a:r>
            <a:r>
              <a:rPr lang="en" sz="4800" b="1" dirty="0">
                <a:solidFill>
                  <a:srgbClr val="FFFFFF"/>
                </a:solidFill>
                <a:latin typeface="Amatic SC"/>
                <a:ea typeface="Amatic SC"/>
                <a:cs typeface="Amatic SC"/>
                <a:sym typeface="Amatic SC"/>
              </a:rPr>
              <a:t> review </a:t>
            </a:r>
            <a:endParaRPr sz="4800" b="1" dirty="0">
              <a:solidFill>
                <a:srgbClr val="FFFFFF"/>
              </a:solidFill>
              <a:latin typeface="Amatic SC"/>
              <a:ea typeface="Amatic SC"/>
              <a:cs typeface="Amatic SC"/>
              <a:sym typeface="Amatic SC"/>
            </a:endParaRPr>
          </a:p>
          <a:p>
            <a:pPr marL="0" lvl="0" indent="0" algn="r" rtl="0">
              <a:spcBef>
                <a:spcPts val="0"/>
              </a:spcBef>
              <a:spcAft>
                <a:spcPts val="0"/>
              </a:spcAft>
              <a:buNone/>
            </a:pPr>
            <a:endParaRPr sz="4800" b="1" dirty="0">
              <a:solidFill>
                <a:srgbClr val="FFFFFF"/>
              </a:solidFill>
              <a:latin typeface="Amatic SC"/>
              <a:ea typeface="Amatic SC"/>
              <a:cs typeface="Amatic SC"/>
              <a:sym typeface="Amatic SC"/>
            </a:endParaRPr>
          </a:p>
        </p:txBody>
      </p:sp>
      <p:sp>
        <p:nvSpPr>
          <p:cNvPr id="712" name="Google Shape;712;p75"/>
          <p:cNvSpPr txBox="1"/>
          <p:nvPr/>
        </p:nvSpPr>
        <p:spPr>
          <a:xfrm>
            <a:off x="319275" y="2177592"/>
            <a:ext cx="4622800" cy="2394408"/>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4000" b="1" dirty="0">
                <a:latin typeface="Amatic SC"/>
                <a:ea typeface="Amatic SC"/>
                <a:cs typeface="Amatic SC"/>
                <a:sym typeface="Amatic SC"/>
              </a:rPr>
              <a:t>S</a:t>
            </a:r>
            <a:r>
              <a:rPr lang="en" sz="4000" b="1" dirty="0">
                <a:latin typeface="Amatic SC"/>
                <a:ea typeface="Amatic SC"/>
                <a:cs typeface="Amatic SC"/>
                <a:sym typeface="Amatic SC"/>
              </a:rPr>
              <a:t>hare about a time you practiced Belly breaths              with a caregiver.</a:t>
            </a:r>
            <a:endParaRPr sz="4000" dirty="0"/>
          </a:p>
        </p:txBody>
      </p:sp>
      <p:pic>
        <p:nvPicPr>
          <p:cNvPr id="713" name="Google Shape;713;p75">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8" name="Picture 7">
            <a:hlinkClick r:id="rId5" action="ppaction://hlinksldjump"/>
            <a:extLst>
              <a:ext uri="{FF2B5EF4-FFF2-40B4-BE49-F238E27FC236}">
                <a16:creationId xmlns:a16="http://schemas.microsoft.com/office/drawing/2014/main" id="{7E0467C0-C9EA-6242-BEFA-B11D94A48D8E}"/>
              </a:ext>
            </a:extLst>
          </p:cNvPr>
          <p:cNvPicPr>
            <a:picLocks noChangeAspect="1"/>
          </p:cNvPicPr>
          <p:nvPr/>
        </p:nvPicPr>
        <p:blipFill>
          <a:blip r:embed="rId6"/>
          <a:stretch>
            <a:fillRect/>
          </a:stretch>
        </p:blipFill>
        <p:spPr>
          <a:xfrm>
            <a:off x="18343" y="4712428"/>
            <a:ext cx="266052" cy="431072"/>
          </a:xfrm>
          <a:prstGeom prst="rect">
            <a:avLst/>
          </a:prstGeom>
        </p:spPr>
      </p:pic>
      <p:sp>
        <p:nvSpPr>
          <p:cNvPr id="10" name="TextBox 6">
            <a:extLst>
              <a:ext uri="{FF2B5EF4-FFF2-40B4-BE49-F238E27FC236}">
                <a16:creationId xmlns:a16="http://schemas.microsoft.com/office/drawing/2014/main" id="{39970EAA-BCB8-4537-9DE0-A69ABB6D2A08}"/>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7C935B23-C5CD-48F8-BD80-38A79C6CC42D}"/>
              </a:ext>
            </a:extLst>
          </p:cNvPr>
          <p:cNvPicPr>
            <a:picLocks noChangeAspect="1"/>
          </p:cNvPicPr>
          <p:nvPr/>
        </p:nvPicPr>
        <p:blipFill>
          <a:blip r:embed="rId7"/>
          <a:stretch>
            <a:fillRect/>
          </a:stretch>
        </p:blipFill>
        <p:spPr>
          <a:xfrm>
            <a:off x="8643248" y="4881383"/>
            <a:ext cx="451077" cy="233910"/>
          </a:xfrm>
          <a:prstGeom prst="rect">
            <a:avLst/>
          </a:prstGeom>
        </p:spPr>
      </p:pic>
      <p:pic>
        <p:nvPicPr>
          <p:cNvPr id="12" name="Picture 11">
            <a:extLst>
              <a:ext uri="{FF2B5EF4-FFF2-40B4-BE49-F238E27FC236}">
                <a16:creationId xmlns:a16="http://schemas.microsoft.com/office/drawing/2014/main" id="{16621AD5-7227-4DB0-86F2-1BDCBBC7FAF5}"/>
              </a:ext>
            </a:extLst>
          </p:cNvPr>
          <p:cNvPicPr>
            <a:picLocks noChangeAspect="1"/>
          </p:cNvPicPr>
          <p:nvPr/>
        </p:nvPicPr>
        <p:blipFill>
          <a:blip r:embed="rId8"/>
          <a:stretch>
            <a:fillRect/>
          </a:stretch>
        </p:blipFill>
        <p:spPr>
          <a:xfrm>
            <a:off x="5202381" y="0"/>
            <a:ext cx="3674641" cy="488277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187" y="1048920"/>
            <a:ext cx="8196603" cy="662559"/>
          </a:xfrm>
        </p:spPr>
        <p:txBody>
          <a:bodyPr/>
          <a:lstStyle/>
          <a:p>
            <a:pPr marL="0" lvl="0" indent="0" algn="ctr">
              <a:buNone/>
            </a:pPr>
            <a:r>
              <a:rPr lang="en-US" sz="3200" dirty="0">
                <a:solidFill>
                  <a:schemeClr val="tx1"/>
                </a:solidFill>
              </a:rPr>
              <a:t>Take turns adding feelings words!</a:t>
            </a:r>
          </a:p>
        </p:txBody>
      </p:sp>
      <p:sp>
        <p:nvSpPr>
          <p:cNvPr id="6" name="Google Shape;56;p13">
            <a:extLst>
              <a:ext uri="{FF2B5EF4-FFF2-40B4-BE49-F238E27FC236}">
                <a16:creationId xmlns:a16="http://schemas.microsoft.com/office/drawing/2014/main" id="{F77EB2DB-6280-C943-A6FB-6CC660066D3C}"/>
              </a:ext>
            </a:extLst>
          </p:cNvPr>
          <p:cNvSpPr txBox="1"/>
          <p:nvPr/>
        </p:nvSpPr>
        <p:spPr>
          <a:xfrm>
            <a:off x="2796494" y="161951"/>
            <a:ext cx="3636264" cy="886969"/>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dirty="0">
                <a:solidFill>
                  <a:srgbClr val="FFFFFF"/>
                </a:solidFill>
              </a:rPr>
              <a:t>FEELINGS</a:t>
            </a:r>
            <a:endParaRPr sz="4400" dirty="0">
              <a:solidFill>
                <a:srgbClr val="FFFFFF"/>
              </a:solidFill>
            </a:endParaRPr>
          </a:p>
        </p:txBody>
      </p:sp>
      <p:pic>
        <p:nvPicPr>
          <p:cNvPr id="9" name="Google Shape;88;p15">
            <a:hlinkClick r:id="rId2" action="ppaction://hlinksldjump"/>
            <a:extLst>
              <a:ext uri="{FF2B5EF4-FFF2-40B4-BE49-F238E27FC236}">
                <a16:creationId xmlns:a16="http://schemas.microsoft.com/office/drawing/2014/main" id="{7054AD8E-79BA-B549-90F2-599519A38C04}"/>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7" name="Picture 6">
            <a:hlinkClick r:id="rId4" action="ppaction://hlinksldjump"/>
            <a:extLst>
              <a:ext uri="{FF2B5EF4-FFF2-40B4-BE49-F238E27FC236}">
                <a16:creationId xmlns:a16="http://schemas.microsoft.com/office/drawing/2014/main" id="{2D891CE9-E746-CC41-A550-F4F22C986F53}"/>
              </a:ext>
            </a:extLst>
          </p:cNvPr>
          <p:cNvPicPr>
            <a:picLocks noChangeAspect="1"/>
          </p:cNvPicPr>
          <p:nvPr/>
        </p:nvPicPr>
        <p:blipFill>
          <a:blip r:embed="rId5"/>
          <a:stretch>
            <a:fillRect/>
          </a:stretch>
        </p:blipFill>
        <p:spPr>
          <a:xfrm>
            <a:off x="18343" y="4712428"/>
            <a:ext cx="266052" cy="431072"/>
          </a:xfrm>
          <a:prstGeom prst="rect">
            <a:avLst/>
          </a:prstGeom>
        </p:spPr>
      </p:pic>
      <p:sp>
        <p:nvSpPr>
          <p:cNvPr id="10" name="TextBox 6">
            <a:extLst>
              <a:ext uri="{FF2B5EF4-FFF2-40B4-BE49-F238E27FC236}">
                <a16:creationId xmlns:a16="http://schemas.microsoft.com/office/drawing/2014/main" id="{D48C3846-7EBD-4119-841E-92CE2261F4E1}"/>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A4125163-15E7-4984-B3AA-007F7A69D6BE}"/>
              </a:ext>
            </a:extLst>
          </p:cNvPr>
          <p:cNvPicPr>
            <a:picLocks noChangeAspect="1"/>
          </p:cNvPicPr>
          <p:nvPr/>
        </p:nvPicPr>
        <p:blipFill>
          <a:blip r:embed="rId6"/>
          <a:stretch>
            <a:fillRect/>
          </a:stretch>
        </p:blipFill>
        <p:spPr>
          <a:xfrm>
            <a:off x="8643248" y="4881383"/>
            <a:ext cx="451077" cy="233910"/>
          </a:xfrm>
          <a:prstGeom prst="rect">
            <a:avLst/>
          </a:prstGeom>
        </p:spPr>
      </p:pic>
    </p:spTree>
    <p:extLst>
      <p:ext uri="{BB962C8B-B14F-4D97-AF65-F5344CB8AC3E}">
        <p14:creationId xmlns:p14="http://schemas.microsoft.com/office/powerpoint/2010/main" val="989510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8"/>
          <p:cNvPicPr preferRelativeResize="0"/>
          <p:nvPr/>
        </p:nvPicPr>
        <p:blipFill>
          <a:blip r:embed="rId3">
            <a:alphaModFix/>
          </a:blip>
          <a:stretch>
            <a:fillRect/>
          </a:stretch>
        </p:blipFill>
        <p:spPr>
          <a:xfrm>
            <a:off x="2584730" y="0"/>
            <a:ext cx="3974541" cy="5143499"/>
          </a:xfrm>
          <a:prstGeom prst="rect">
            <a:avLst/>
          </a:prstGeom>
          <a:noFill/>
          <a:ln>
            <a:noFill/>
          </a:ln>
        </p:spPr>
      </p:pic>
      <p:pic>
        <p:nvPicPr>
          <p:cNvPr id="131" name="Google Shape;131;p18">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5" name="Picture 4">
            <a:hlinkClick r:id="rId6" action="ppaction://hlinksldjump"/>
            <a:extLst>
              <a:ext uri="{FF2B5EF4-FFF2-40B4-BE49-F238E27FC236}">
                <a16:creationId xmlns:a16="http://schemas.microsoft.com/office/drawing/2014/main" id="{92F3AB96-A43A-AE4D-81BD-A5BABA374A6E}"/>
              </a:ext>
            </a:extLst>
          </p:cNvPr>
          <p:cNvPicPr>
            <a:picLocks noChangeAspect="1"/>
          </p:cNvPicPr>
          <p:nvPr/>
        </p:nvPicPr>
        <p:blipFill>
          <a:blip r:embed="rId7"/>
          <a:stretch>
            <a:fillRect/>
          </a:stretch>
        </p:blipFill>
        <p:spPr>
          <a:xfrm>
            <a:off x="18343" y="4712428"/>
            <a:ext cx="266052" cy="431072"/>
          </a:xfrm>
          <a:prstGeom prst="rect">
            <a:avLst/>
          </a:prstGeom>
        </p:spPr>
      </p:pic>
      <p:sp>
        <p:nvSpPr>
          <p:cNvPr id="7" name="TextBox 6">
            <a:extLst>
              <a:ext uri="{FF2B5EF4-FFF2-40B4-BE49-F238E27FC236}">
                <a16:creationId xmlns:a16="http://schemas.microsoft.com/office/drawing/2014/main" id="{C070D1D1-1597-490B-8CE5-CAD2AFB6083B}"/>
              </a:ext>
            </a:extLst>
          </p:cNvPr>
          <p:cNvSpPr txBox="1"/>
          <p:nvPr/>
        </p:nvSpPr>
        <p:spPr>
          <a:xfrm>
            <a:off x="5453226" y="4866501"/>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AF5B55E5-E881-49F9-B286-54F953C28082}"/>
              </a:ext>
            </a:extLst>
          </p:cNvPr>
          <p:cNvPicPr>
            <a:picLocks noChangeAspect="1"/>
          </p:cNvPicPr>
          <p:nvPr/>
        </p:nvPicPr>
        <p:blipFill>
          <a:blip r:embed="rId8"/>
          <a:stretch>
            <a:fillRect/>
          </a:stretch>
        </p:blipFill>
        <p:spPr>
          <a:xfrm>
            <a:off x="8643248" y="4881383"/>
            <a:ext cx="451077" cy="233910"/>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TotalTime>
  <Words>1684</Words>
  <Application>Microsoft Office PowerPoint</Application>
  <PresentationFormat>On-screen Show (16:9)</PresentationFormat>
  <Paragraphs>167</Paragraphs>
  <Slides>24</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Comic Sans MS</vt:lpstr>
      <vt:lpstr>Arial</vt:lpstr>
      <vt:lpstr>Kristen ITC</vt:lpstr>
      <vt:lpstr>Calibri</vt:lpstr>
      <vt:lpstr>Bodoni 72 Book</vt:lpstr>
      <vt:lpstr>Amatic SC</vt:lpstr>
      <vt:lpstr>Times New Roman</vt:lpstr>
      <vt:lpstr>Ink Free</vt:lpstr>
      <vt:lpstr>Simple Light</vt:lpstr>
      <vt:lpstr>PowerPoint Presentation</vt:lpstr>
      <vt:lpstr>Acknowledgment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Schmidt, Susan R. (HSC)</dc:creator>
  <cp:lastModifiedBy>Mitten, Amanda R (HSC)</cp:lastModifiedBy>
  <cp:revision>54</cp:revision>
  <dcterms:modified xsi:type="dcterms:W3CDTF">2022-03-16T20:28:52Z</dcterms:modified>
</cp:coreProperties>
</file>