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260" r:id="rId13"/>
    <p:sldId id="261" r:id="rId14"/>
    <p:sldId id="262" r:id="rId15"/>
    <p:sldId id="303" r:id="rId16"/>
    <p:sldId id="263" r:id="rId17"/>
    <p:sldId id="328" r:id="rId18"/>
    <p:sldId id="329" r:id="rId19"/>
    <p:sldId id="330" r:id="rId20"/>
    <p:sldId id="331" r:id="rId21"/>
    <p:sldId id="318" r:id="rId22"/>
    <p:sldId id="320" r:id="rId23"/>
  </p:sldIdLst>
  <p:sldSz cx="9144000" cy="5143500" type="screen16x9"/>
  <p:notesSz cx="6858000" cy="9144000"/>
  <p:embeddedFontLst>
    <p:embeddedFont>
      <p:font typeface="Amatic SC" panose="020B0604020202020204" charset="-79"/>
      <p:regular r:id="rId25"/>
      <p:bold r:id="rId26"/>
    </p:embeddedFont>
    <p:embeddedFont>
      <p:font typeface="Comic Sans MS" panose="030F0702030302020204" pitchFamily="66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31F46DD-B5D0-4A05-9134-4248711C0B92}">
  <a:tblStyle styleId="{031F46DD-B5D0-4A05-9134-4248711C0B9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70" autoAdjust="0"/>
    <p:restoredTop sz="96374" autoAdjust="0"/>
  </p:normalViewPr>
  <p:slideViewPr>
    <p:cSldViewPr snapToGrid="0">
      <p:cViewPr varScale="1">
        <p:scale>
          <a:sx n="147" d="100"/>
          <a:sy n="147" d="100"/>
        </p:scale>
        <p:origin x="108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8047bc8d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8047bc8d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b12b6762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b12b6762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a7daf982ce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a7daf982ce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Use this if needed! If not, just facilitate discussion without slide.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99E00-B3BC-4E54-AE7B-B5E1EE84A9C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236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Use this if needed! If not, just facilitate discussion without slide.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99E00-B3BC-4E54-AE7B-B5E1EE84A9C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07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b12b67623e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Google Shape;708;gb12b67623e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b12b67623e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gb12b67623e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a7daf982c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a7daf982c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a7daf982ce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a7daf982ce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Children should NOT be</a:t>
            </a:r>
            <a:r>
              <a:rPr lang="en-US" baseline="0" dirty="0"/>
              <a:t> asked to identify their own trauma exposures.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99E00-B3BC-4E54-AE7B-B5E1EE84A9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39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PTSD symptoms – Could use to sort at ones they have or simply to name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84B15-09EE-4C50-8E8C-FF5D92ADC3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83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7daf982ce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7daf982ce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a7daf982ce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a7daf982ce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a7daf982ce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a7daf982ce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16" y="1952625"/>
            <a:ext cx="6619244" cy="25622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C0D03-4C8A-4837-84C5-E1F508D4D46E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EEE0D-C0EB-480D-911B-C32703146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28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1.png"/><Relationship Id="rId7" Type="http://schemas.openxmlformats.org/officeDocument/2006/relationships/image" Target="../media/image8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0.xml"/><Relationship Id="rId6" Type="http://schemas.openxmlformats.org/officeDocument/2006/relationships/slide" Target="slide4.xml"/><Relationship Id="rId11" Type="http://schemas.openxmlformats.org/officeDocument/2006/relationships/image" Target="../media/image50.png"/><Relationship Id="rId5" Type="http://schemas.openxmlformats.org/officeDocument/2006/relationships/image" Target="../media/image42.png"/><Relationship Id="rId10" Type="http://schemas.openxmlformats.org/officeDocument/2006/relationships/image" Target="../media/image48.jpg"/><Relationship Id="rId4" Type="http://schemas.openxmlformats.org/officeDocument/2006/relationships/image" Target="../media/image62.png"/><Relationship Id="rId9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png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66.png"/><Relationship Id="rId12" Type="http://schemas.openxmlformats.org/officeDocument/2006/relationships/slide" Target="slid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11" Type="http://schemas.openxmlformats.org/officeDocument/2006/relationships/image" Target="../media/image1.png"/><Relationship Id="rId5" Type="http://schemas.openxmlformats.org/officeDocument/2006/relationships/image" Target="../media/image64.png"/><Relationship Id="rId10" Type="http://schemas.openxmlformats.org/officeDocument/2006/relationships/slide" Target="slide2.xml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1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1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4.xml"/><Relationship Id="rId5" Type="http://schemas.openxmlformats.org/officeDocument/2006/relationships/image" Target="../media/image1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.png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.png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png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21.xml"/><Relationship Id="rId18" Type="http://schemas.openxmlformats.org/officeDocument/2006/relationships/image" Target="../media/image12.png"/><Relationship Id="rId26" Type="http://schemas.openxmlformats.org/officeDocument/2006/relationships/slide" Target="slide7.xml"/><Relationship Id="rId3" Type="http://schemas.openxmlformats.org/officeDocument/2006/relationships/image" Target="../media/image2.jpg"/><Relationship Id="rId21" Type="http://schemas.openxmlformats.org/officeDocument/2006/relationships/slide" Target="slide6.xml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17" Type="http://schemas.openxmlformats.org/officeDocument/2006/relationships/slide" Target="slide15.xml"/><Relationship Id="rId25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24" Type="http://schemas.openxmlformats.org/officeDocument/2006/relationships/slide" Target="slide11.xml"/><Relationship Id="rId5" Type="http://schemas.openxmlformats.org/officeDocument/2006/relationships/image" Target="../media/image4.png"/><Relationship Id="rId15" Type="http://schemas.openxmlformats.org/officeDocument/2006/relationships/slide" Target="slide16.xml"/><Relationship Id="rId23" Type="http://schemas.openxmlformats.org/officeDocument/2006/relationships/image" Target="../media/image14.png"/><Relationship Id="rId28" Type="http://schemas.openxmlformats.org/officeDocument/2006/relationships/image" Target="../media/image17.png"/><Relationship Id="rId10" Type="http://schemas.openxmlformats.org/officeDocument/2006/relationships/slide" Target="slide4.xml"/><Relationship Id="rId19" Type="http://schemas.openxmlformats.org/officeDocument/2006/relationships/slide" Target="slide5.xml"/><Relationship Id="rId4" Type="http://schemas.openxmlformats.org/officeDocument/2006/relationships/image" Target="../media/image3.jpg"/><Relationship Id="rId9" Type="http://schemas.openxmlformats.org/officeDocument/2006/relationships/image" Target="../media/image7.png"/><Relationship Id="rId14" Type="http://schemas.openxmlformats.org/officeDocument/2006/relationships/image" Target="../media/image10.png"/><Relationship Id="rId22" Type="http://schemas.openxmlformats.org/officeDocument/2006/relationships/slide" Target="slide18.xml"/><Relationship Id="rId27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png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slide" Target="slide4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slide" Target="slide4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3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1.png"/><Relationship Id="rId4" Type="http://schemas.openxmlformats.org/officeDocument/2006/relationships/slide" Target="slide2.xml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slide" Target="slide2.xml"/><Relationship Id="rId7" Type="http://schemas.openxmlformats.org/officeDocument/2006/relationships/image" Target="../media/image8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1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" Target="slide2.xml"/><Relationship Id="rId7" Type="http://schemas.openxmlformats.org/officeDocument/2006/relationships/image" Target="../media/image31.png"/><Relationship Id="rId12" Type="http://schemas.openxmlformats.org/officeDocument/2006/relationships/image" Target="../media/image3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png"/><Relationship Id="rId11" Type="http://schemas.openxmlformats.org/officeDocument/2006/relationships/image" Target="../media/image8.png"/><Relationship Id="rId5" Type="http://schemas.openxmlformats.org/officeDocument/2006/relationships/image" Target="../media/image29.png"/><Relationship Id="rId10" Type="http://schemas.openxmlformats.org/officeDocument/2006/relationships/slide" Target="slide4.xml"/><Relationship Id="rId4" Type="http://schemas.openxmlformats.org/officeDocument/2006/relationships/image" Target="../media/image1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8.png"/><Relationship Id="rId21" Type="http://schemas.openxmlformats.org/officeDocument/2006/relationships/image" Target="../media/image50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slide" Target="slide4.xml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1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19" Type="http://schemas.openxmlformats.org/officeDocument/2006/relationships/image" Target="../media/image48.jpg"/><Relationship Id="rId4" Type="http://schemas.openxmlformats.org/officeDocument/2006/relationships/slide" Target="slide2.xml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4.png"/><Relationship Id="rId3" Type="http://schemas.openxmlformats.org/officeDocument/2006/relationships/image" Target="../media/image37.png"/><Relationship Id="rId7" Type="http://schemas.openxmlformats.org/officeDocument/2006/relationships/image" Target="../media/image35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3.png"/><Relationship Id="rId11" Type="http://schemas.openxmlformats.org/officeDocument/2006/relationships/slide" Target="slide2.xml"/><Relationship Id="rId5" Type="http://schemas.openxmlformats.org/officeDocument/2006/relationships/image" Target="../media/image52.png"/><Relationship Id="rId15" Type="http://schemas.openxmlformats.org/officeDocument/2006/relationships/image" Target="../media/image55.png"/><Relationship Id="rId10" Type="http://schemas.openxmlformats.org/officeDocument/2006/relationships/image" Target="../media/image8.png"/><Relationship Id="rId4" Type="http://schemas.openxmlformats.org/officeDocument/2006/relationships/image" Target="../media/image51.png"/><Relationship Id="rId9" Type="http://schemas.openxmlformats.org/officeDocument/2006/relationships/slide" Target="slide4.xml"/><Relationship Id="rId14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46.png"/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12" Type="http://schemas.openxmlformats.org/officeDocument/2006/relationships/image" Target="../media/image4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8.png"/><Relationship Id="rId11" Type="http://schemas.openxmlformats.org/officeDocument/2006/relationships/image" Target="../media/image1.png"/><Relationship Id="rId5" Type="http://schemas.openxmlformats.org/officeDocument/2006/relationships/image" Target="../media/image57.png"/><Relationship Id="rId15" Type="http://schemas.openxmlformats.org/officeDocument/2006/relationships/image" Target="../media/image60.png"/><Relationship Id="rId10" Type="http://schemas.openxmlformats.org/officeDocument/2006/relationships/slide" Target="slide2.xml"/><Relationship Id="rId4" Type="http://schemas.openxmlformats.org/officeDocument/2006/relationships/image" Target="../media/image38.png"/><Relationship Id="rId9" Type="http://schemas.openxmlformats.org/officeDocument/2006/relationships/image" Target="../media/image8.png"/><Relationship Id="rId1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75" y="181750"/>
            <a:ext cx="4769700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5143500" y="697050"/>
            <a:ext cx="3609900" cy="24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900" b="1">
                <a:latin typeface="Amatic SC"/>
                <a:ea typeface="Amatic SC"/>
                <a:cs typeface="Amatic SC"/>
                <a:sym typeface="Amatic SC"/>
              </a:rPr>
              <a:t>Welcome to TF-CBT Group!</a:t>
            </a:r>
            <a:endParaRPr sz="69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5403125" y="3191850"/>
            <a:ext cx="3250500" cy="1445400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dirty="0">
                <a:solidFill>
                  <a:srgbClr val="FFFFFF"/>
                </a:solidFill>
              </a:rPr>
              <a:t>Today is         Group 1 of 5.</a:t>
            </a:r>
            <a:endParaRPr sz="3300" dirty="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CA182A-066A-47B9-A7E8-09DFA757475B}"/>
              </a:ext>
            </a:extLst>
          </p:cNvPr>
          <p:cNvSpPr txBox="1"/>
          <p:nvPr/>
        </p:nvSpPr>
        <p:spPr>
          <a:xfrm>
            <a:off x="6948450" y="4866501"/>
            <a:ext cx="2993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Child Trauma Services Program</a:t>
            </a:r>
          </a:p>
          <a:p>
            <a:r>
              <a:rPr lang="en-US" sz="600" dirty="0"/>
              <a:t>© 2021 The Board of Regents of The University of Oklahoma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DD2DDE-9717-4D63-875A-889F6AFB6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365" y="320953"/>
            <a:ext cx="2928938" cy="13287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CBA203-51A9-4C45-A4A9-E5BB85B23A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187"/>
          <a:stretch/>
        </p:blipFill>
        <p:spPr>
          <a:xfrm>
            <a:off x="2993017" y="2197865"/>
            <a:ext cx="1219516" cy="1070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AB215B-6F45-485A-A6F5-65D7189A7D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5699" y="557212"/>
            <a:ext cx="2623650" cy="10961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1FC1E4-4A2F-4EC3-9557-44AF288336C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144"/>
          <a:stretch/>
        </p:blipFill>
        <p:spPr>
          <a:xfrm>
            <a:off x="6184900" y="2057400"/>
            <a:ext cx="1219516" cy="1175147"/>
          </a:xfrm>
          <a:prstGeom prst="rect">
            <a:avLst/>
          </a:prstGeom>
        </p:spPr>
      </p:pic>
      <p:pic>
        <p:nvPicPr>
          <p:cNvPr id="7" name="Google Shape;528;p60">
            <a:hlinkClick r:id="rId6" action="ppaction://hlinksldjump"/>
            <a:extLst>
              <a:ext uri="{FF2B5EF4-FFF2-40B4-BE49-F238E27FC236}">
                <a16:creationId xmlns:a16="http://schemas.microsoft.com/office/drawing/2014/main" id="{760A1A1B-E351-4BFC-B4BE-316C63DD58F7}"/>
              </a:ext>
            </a:extLst>
          </p:cNvPr>
          <p:cNvPicPr preferRelativeResize="0"/>
          <p:nvPr/>
        </p:nvPicPr>
        <p:blipFill>
          <a:blip r:embed="rId7"/>
          <a:stretch>
            <a:fillRect/>
          </a:stretch>
        </p:blipFill>
        <p:spPr>
          <a:xfrm rot="-398067">
            <a:off x="81708" y="4763007"/>
            <a:ext cx="715638" cy="340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8;p15">
            <a:hlinkClick r:id="rId8" action="ppaction://hlinksldjump"/>
            <a:extLst>
              <a:ext uri="{FF2B5EF4-FFF2-40B4-BE49-F238E27FC236}">
                <a16:creationId xmlns:a16="http://schemas.microsoft.com/office/drawing/2014/main" id="{649E7DA0-026E-7F47-9991-7AB800CDBC95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0" y="1"/>
            <a:ext cx="319275" cy="3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0FEDB1-1996-495E-A165-885478C7B0D9}"/>
              </a:ext>
            </a:extLst>
          </p:cNvPr>
          <p:cNvSpPr txBox="1"/>
          <p:nvPr/>
        </p:nvSpPr>
        <p:spPr>
          <a:xfrm>
            <a:off x="6893899" y="4866501"/>
            <a:ext cx="2993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Child Trauma Services Program</a:t>
            </a:r>
          </a:p>
          <a:p>
            <a:r>
              <a:rPr lang="en-US" sz="600" dirty="0"/>
              <a:t>© 2021 The Board of Regents of The University of Oklahoma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EF1CB9-6A6B-4DE2-9935-CA856A3A4A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20288" y="1710426"/>
            <a:ext cx="1722647" cy="17226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0279C24-9F64-45B6-A92D-37C03A32F83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15302" y="2035571"/>
            <a:ext cx="980200" cy="107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33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144" y="1371600"/>
            <a:ext cx="8796528" cy="1463039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4000" dirty="0"/>
              <a:t>What was your favorite part of group?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720" y="2944367"/>
            <a:ext cx="6429375" cy="1735931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Google Shape;528;p60">
            <a:hlinkClick r:id="rId3" action="ppaction://hlinksldjump"/>
            <a:extLst>
              <a:ext uri="{FF2B5EF4-FFF2-40B4-BE49-F238E27FC236}">
                <a16:creationId xmlns:a16="http://schemas.microsoft.com/office/drawing/2014/main" id="{7BA32913-F53E-48EE-907D-CB62A862EEE3}"/>
              </a:ext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 rot="-398067">
            <a:off x="75245" y="4763381"/>
            <a:ext cx="722080" cy="33954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56;p13">
            <a:extLst>
              <a:ext uri="{FF2B5EF4-FFF2-40B4-BE49-F238E27FC236}">
                <a16:creationId xmlns:a16="http://schemas.microsoft.com/office/drawing/2014/main" id="{42D78724-4BCA-C540-98F1-D0BD68DAB36E}"/>
              </a:ext>
            </a:extLst>
          </p:cNvPr>
          <p:cNvSpPr txBox="1"/>
          <p:nvPr/>
        </p:nvSpPr>
        <p:spPr>
          <a:xfrm>
            <a:off x="1755648" y="417606"/>
            <a:ext cx="5892899" cy="889986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FFFFFF"/>
                </a:solidFill>
              </a:rPr>
              <a:t>ACTIVITY!</a:t>
            </a:r>
            <a:endParaRPr sz="4800" dirty="0">
              <a:solidFill>
                <a:srgbClr val="FFFFFF"/>
              </a:solidFill>
            </a:endParaRPr>
          </a:p>
        </p:txBody>
      </p:sp>
      <p:sp>
        <p:nvSpPr>
          <p:cNvPr id="9" name="Google Shape;56;p13">
            <a:extLst>
              <a:ext uri="{FF2B5EF4-FFF2-40B4-BE49-F238E27FC236}">
                <a16:creationId xmlns:a16="http://schemas.microsoft.com/office/drawing/2014/main" id="{A0DBD9D2-54EF-5A48-A6D6-B3FEBDC427FE}"/>
              </a:ext>
            </a:extLst>
          </p:cNvPr>
          <p:cNvSpPr txBox="1"/>
          <p:nvPr/>
        </p:nvSpPr>
        <p:spPr>
          <a:xfrm>
            <a:off x="1773936" y="371886"/>
            <a:ext cx="5892899" cy="889986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FFFFFF"/>
                </a:solidFill>
              </a:rPr>
              <a:t>ACTIVITY!</a:t>
            </a:r>
            <a:endParaRPr sz="4800" dirty="0">
              <a:solidFill>
                <a:srgbClr val="FFFFFF"/>
              </a:solidFill>
            </a:endParaRPr>
          </a:p>
        </p:txBody>
      </p:sp>
      <p:pic>
        <p:nvPicPr>
          <p:cNvPr id="10" name="Google Shape;88;p15">
            <a:hlinkClick r:id="rId5" action="ppaction://hlinksldjump"/>
            <a:extLst>
              <a:ext uri="{FF2B5EF4-FFF2-40B4-BE49-F238E27FC236}">
                <a16:creationId xmlns:a16="http://schemas.microsoft.com/office/drawing/2014/main" id="{729B6DF2-353E-A544-BBFD-887D0A006D3B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1"/>
            <a:ext cx="319275" cy="3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E66CC4-B6E1-4F1A-87A7-42E73648C4B2}"/>
              </a:ext>
            </a:extLst>
          </p:cNvPr>
          <p:cNvSpPr txBox="1"/>
          <p:nvPr/>
        </p:nvSpPr>
        <p:spPr>
          <a:xfrm>
            <a:off x="6912949" y="4881949"/>
            <a:ext cx="22818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Child Trauma Services Program</a:t>
            </a:r>
          </a:p>
          <a:p>
            <a:r>
              <a:rPr lang="en-US" sz="600" dirty="0"/>
              <a:t>© 2021 The Board of Regents of The University of Oklahoma </a:t>
            </a:r>
          </a:p>
        </p:txBody>
      </p:sp>
    </p:spTree>
    <p:extLst>
      <p:ext uri="{BB962C8B-B14F-4D97-AF65-F5344CB8AC3E}">
        <p14:creationId xmlns:p14="http://schemas.microsoft.com/office/powerpoint/2010/main" val="3660793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525" y="137576"/>
            <a:ext cx="7089775" cy="4501100"/>
          </a:xfrm>
          <a:prstGeom prst="rect">
            <a:avLst/>
          </a:prstGeom>
          <a:noFill/>
          <a:ln w="114300" cap="flat" cmpd="dbl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7" name="Google Shape;117;p17"/>
          <p:cNvSpPr/>
          <p:nvPr/>
        </p:nvSpPr>
        <p:spPr>
          <a:xfrm>
            <a:off x="3538084" y="2571750"/>
            <a:ext cx="375000" cy="10347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8" name="Google Shape;11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27681" y="0"/>
            <a:ext cx="723500" cy="808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98388" y="727375"/>
            <a:ext cx="782087" cy="95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03100" y="1686162"/>
            <a:ext cx="723500" cy="710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73800" y="2484187"/>
            <a:ext cx="782075" cy="764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147428" y="3248488"/>
            <a:ext cx="834815" cy="103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203099" y="4215562"/>
            <a:ext cx="723476" cy="927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7">
            <a:hlinkClick r:id="rId10" action="ppaction://hlinksldjump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0" y="1"/>
            <a:ext cx="319275" cy="3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7">
            <a:hlinkClick r:id="rId12" action="ppaction://hlinksldjump"/>
          </p:cNvPr>
          <p:cNvPicPr preferRelativeResize="0"/>
          <p:nvPr/>
        </p:nvPicPr>
        <p:blipFill>
          <a:blip r:embed="rId13"/>
          <a:stretch>
            <a:fillRect/>
          </a:stretch>
        </p:blipFill>
        <p:spPr>
          <a:xfrm rot="-398067">
            <a:off x="68949" y="4763746"/>
            <a:ext cx="728353" cy="33881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CD030C-37E5-4245-A780-5307CFED91E3}"/>
              </a:ext>
            </a:extLst>
          </p:cNvPr>
          <p:cNvSpPr txBox="1"/>
          <p:nvPr/>
        </p:nvSpPr>
        <p:spPr>
          <a:xfrm>
            <a:off x="5209869" y="4867424"/>
            <a:ext cx="2993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Child Trauma Services Program</a:t>
            </a:r>
          </a:p>
          <a:p>
            <a:r>
              <a:rPr lang="en-US" sz="600" dirty="0"/>
              <a:t>© 2021 The Board of Regents of The University of Oklahoma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4730" y="0"/>
            <a:ext cx="3974541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8">
            <a:hlinkClick r:id="rId4" action="ppaction://hlinksldjump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"/>
            <a:ext cx="319275" cy="3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8">
            <a:hlinkClick r:id="rId6" action="ppaction://hlinksldjump"/>
          </p:cNvPr>
          <p:cNvPicPr preferRelativeResize="0"/>
          <p:nvPr/>
        </p:nvPicPr>
        <p:blipFill>
          <a:blip r:embed="rId7"/>
          <a:stretch>
            <a:fillRect/>
          </a:stretch>
        </p:blipFill>
        <p:spPr>
          <a:xfrm rot="-398067">
            <a:off x="139879" y="4759635"/>
            <a:ext cx="657662" cy="3470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785758-5817-417D-B465-D51B497BC7EB}"/>
              </a:ext>
            </a:extLst>
          </p:cNvPr>
          <p:cNvSpPr txBox="1"/>
          <p:nvPr/>
        </p:nvSpPr>
        <p:spPr>
          <a:xfrm>
            <a:off x="6827005" y="4866500"/>
            <a:ext cx="2993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Child Trauma Services Program</a:t>
            </a:r>
          </a:p>
          <a:p>
            <a:r>
              <a:rPr lang="en-US" sz="600" dirty="0"/>
              <a:t>© 2021 The Board of Regents of The University of Oklahoma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4731" y="0"/>
            <a:ext cx="3974538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9">
            <a:hlinkClick r:id="rId4" action="ppaction://hlinksldjump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"/>
            <a:ext cx="319275" cy="3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9">
            <a:hlinkClick r:id="rId6" action="ppaction://hlinksldjump"/>
          </p:cNvPr>
          <p:cNvPicPr preferRelativeResize="0"/>
          <p:nvPr/>
        </p:nvPicPr>
        <p:blipFill>
          <a:blip r:embed="rId7"/>
          <a:stretch>
            <a:fillRect/>
          </a:stretch>
        </p:blipFill>
        <p:spPr>
          <a:xfrm rot="-398067">
            <a:off x="62317" y="4764130"/>
            <a:ext cx="734963" cy="3380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3DBBB4-98FC-47F7-B337-C4E11A65419C}"/>
              </a:ext>
            </a:extLst>
          </p:cNvPr>
          <p:cNvSpPr txBox="1"/>
          <p:nvPr/>
        </p:nvSpPr>
        <p:spPr>
          <a:xfrm>
            <a:off x="6827004" y="4866500"/>
            <a:ext cx="2993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Child Trauma Services Program</a:t>
            </a:r>
          </a:p>
          <a:p>
            <a:r>
              <a:rPr lang="en-US" sz="600" dirty="0"/>
              <a:t>© 2021 The Board of Regents of The University of Oklahoma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Google Shape;525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75" y="181750"/>
            <a:ext cx="4769700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60"/>
          <p:cNvSpPr txBox="1"/>
          <p:nvPr/>
        </p:nvSpPr>
        <p:spPr>
          <a:xfrm>
            <a:off x="5199925" y="410100"/>
            <a:ext cx="3609900" cy="4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900" b="1">
                <a:latin typeface="Amatic SC"/>
                <a:ea typeface="Amatic SC"/>
                <a:cs typeface="Amatic SC"/>
                <a:sym typeface="Amatic SC"/>
              </a:rPr>
              <a:t>Welcome to TF-CBT Group Combined Time!</a:t>
            </a:r>
            <a:endParaRPr sz="6900" b="1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527" name="Google Shape;527;p60">
            <a:hlinkClick r:id="rId4" action="ppaction://hlinksldjump"/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319275" cy="3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60">
            <a:hlinkClick r:id="rId5" action="ppaction://hlinksldjump"/>
          </p:cNvPr>
          <p:cNvPicPr preferRelativeResize="0"/>
          <p:nvPr/>
        </p:nvPicPr>
        <p:blipFill>
          <a:blip r:embed="rId6"/>
          <a:stretch>
            <a:fillRect/>
          </a:stretch>
        </p:blipFill>
        <p:spPr>
          <a:xfrm rot="-398067">
            <a:off x="88169" y="4762632"/>
            <a:ext cx="709197" cy="34104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5324F9-0DA2-447C-938C-FC2DE269B089}"/>
              </a:ext>
            </a:extLst>
          </p:cNvPr>
          <p:cNvSpPr txBox="1"/>
          <p:nvPr/>
        </p:nvSpPr>
        <p:spPr>
          <a:xfrm>
            <a:off x="6931999" y="4881951"/>
            <a:ext cx="2993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Child Trauma Services Program</a:t>
            </a:r>
          </a:p>
          <a:p>
            <a:r>
              <a:rPr lang="en-US" sz="600" dirty="0"/>
              <a:t>© 2021 The Board of Regents of The University of Oklahoma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1127" y="0"/>
            <a:ext cx="5089298" cy="492442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0"/>
          <p:cNvSpPr txBox="1"/>
          <p:nvPr/>
        </p:nvSpPr>
        <p:spPr>
          <a:xfrm>
            <a:off x="1425522" y="323901"/>
            <a:ext cx="2782500" cy="1073100"/>
          </a:xfrm>
          <a:prstGeom prst="rect">
            <a:avLst/>
          </a:prstGeom>
          <a:solidFill>
            <a:srgbClr val="B4A7D6"/>
          </a:solidFill>
          <a:ln w="38100" cap="flat" cmpd="dbl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 b="1" dirty="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Deep Breaths</a:t>
            </a:r>
            <a:endParaRPr sz="5800" b="1" dirty="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46" name="Google Shape;146;p20">
            <a:hlinkClick r:id="rId4" action="ppaction://hlinksldjump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"/>
            <a:ext cx="319275" cy="3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0">
            <a:hlinkClick r:id="rId6" action="ppaction://hlinksldjump"/>
          </p:cNvPr>
          <p:cNvPicPr preferRelativeResize="0"/>
          <p:nvPr/>
        </p:nvPicPr>
        <p:blipFill>
          <a:blip r:embed="rId7"/>
          <a:stretch>
            <a:fillRect/>
          </a:stretch>
        </p:blipFill>
        <p:spPr>
          <a:xfrm rot="-398067">
            <a:off x="68780" y="4763755"/>
            <a:ext cx="728521" cy="33879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C7EF93-D33C-42A0-ABBD-2FF276B69050}"/>
              </a:ext>
            </a:extLst>
          </p:cNvPr>
          <p:cNvSpPr txBox="1"/>
          <p:nvPr/>
        </p:nvSpPr>
        <p:spPr>
          <a:xfrm>
            <a:off x="6890724" y="4866501"/>
            <a:ext cx="2993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Child Trauma Services Program</a:t>
            </a:r>
            <a:endParaRPr lang="en-US" sz="700" dirty="0"/>
          </a:p>
          <a:p>
            <a:r>
              <a:rPr lang="en-US" sz="600" dirty="0"/>
              <a:t>© 2021 The Board of Regents of The University of Oklahoma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50" y="228477"/>
            <a:ext cx="8055518" cy="4733242"/>
          </a:xfrm>
          <a:prstGeom prst="rect">
            <a:avLst/>
          </a:prstGeom>
        </p:spPr>
      </p:pic>
      <p:pic>
        <p:nvPicPr>
          <p:cNvPr id="3" name="Google Shape;528;p60">
            <a:hlinkClick r:id="rId3" action="ppaction://hlinksldjump"/>
            <a:extLst>
              <a:ext uri="{FF2B5EF4-FFF2-40B4-BE49-F238E27FC236}">
                <a16:creationId xmlns:a16="http://schemas.microsoft.com/office/drawing/2014/main" id="{A553BD39-0CCF-4E32-8A9F-D2317EFC065F}"/>
              </a:ext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 rot="-398067">
            <a:off x="88172" y="4762632"/>
            <a:ext cx="709196" cy="341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88;p15">
            <a:hlinkClick r:id="rId5" action="ppaction://hlinksldjump"/>
            <a:extLst>
              <a:ext uri="{FF2B5EF4-FFF2-40B4-BE49-F238E27FC236}">
                <a16:creationId xmlns:a16="http://schemas.microsoft.com/office/drawing/2014/main" id="{42081D85-2577-AE4D-8247-D0BE33E5AA38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1"/>
            <a:ext cx="319275" cy="3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81DE8E-8661-44B4-8CAC-922D8B3C3246}"/>
              </a:ext>
            </a:extLst>
          </p:cNvPr>
          <p:cNvSpPr txBox="1"/>
          <p:nvPr/>
        </p:nvSpPr>
        <p:spPr>
          <a:xfrm>
            <a:off x="6887549" y="4866501"/>
            <a:ext cx="2993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Child Trauma Services Program</a:t>
            </a:r>
          </a:p>
          <a:p>
            <a:r>
              <a:rPr lang="en-US" sz="600" dirty="0"/>
              <a:t>© 2021 The Board of Regents of The University of Oklahoma </a:t>
            </a:r>
          </a:p>
        </p:txBody>
      </p:sp>
    </p:spTree>
    <p:extLst>
      <p:ext uri="{BB962C8B-B14F-4D97-AF65-F5344CB8AC3E}">
        <p14:creationId xmlns:p14="http://schemas.microsoft.com/office/powerpoint/2010/main" val="2675793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270" y="344980"/>
            <a:ext cx="7755006" cy="4377825"/>
          </a:xfrm>
          <a:prstGeom prst="rect">
            <a:avLst/>
          </a:prstGeom>
        </p:spPr>
      </p:pic>
      <p:pic>
        <p:nvPicPr>
          <p:cNvPr id="3" name="Google Shape;528;p60">
            <a:hlinkClick r:id="rId3" action="ppaction://hlinksldjump"/>
            <a:extLst>
              <a:ext uri="{FF2B5EF4-FFF2-40B4-BE49-F238E27FC236}">
                <a16:creationId xmlns:a16="http://schemas.microsoft.com/office/drawing/2014/main" id="{6D921BA6-60B1-4E44-9DD9-3A6CAD2B9CA5}"/>
              </a:ext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 rot="-398067">
            <a:off x="107561" y="4761509"/>
            <a:ext cx="689872" cy="343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88;p15">
            <a:hlinkClick r:id="rId5" action="ppaction://hlinksldjump"/>
            <a:extLst>
              <a:ext uri="{FF2B5EF4-FFF2-40B4-BE49-F238E27FC236}">
                <a16:creationId xmlns:a16="http://schemas.microsoft.com/office/drawing/2014/main" id="{D6AE26EE-556B-1346-98E9-7BD28D31086A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1"/>
            <a:ext cx="319275" cy="3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20B291-4810-4930-8A94-BE65186C3802}"/>
              </a:ext>
            </a:extLst>
          </p:cNvPr>
          <p:cNvSpPr txBox="1"/>
          <p:nvPr/>
        </p:nvSpPr>
        <p:spPr>
          <a:xfrm>
            <a:off x="6881199" y="4866501"/>
            <a:ext cx="2993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Child Trauma Services Program</a:t>
            </a:r>
          </a:p>
          <a:p>
            <a:r>
              <a:rPr lang="en-US" sz="600" dirty="0"/>
              <a:t>© 2021 The Board of Regents of The University of Oklahoma </a:t>
            </a:r>
          </a:p>
        </p:txBody>
      </p:sp>
    </p:spTree>
    <p:extLst>
      <p:ext uri="{BB962C8B-B14F-4D97-AF65-F5344CB8AC3E}">
        <p14:creationId xmlns:p14="http://schemas.microsoft.com/office/powerpoint/2010/main" val="2121380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382" y="1335680"/>
            <a:ext cx="7259989" cy="3511742"/>
          </a:xfrm>
        </p:spPr>
        <p:txBody>
          <a:bodyPr/>
          <a:lstStyle/>
          <a:p>
            <a:r>
              <a:rPr lang="en-US" sz="2000" dirty="0"/>
              <a:t>Drive in the car</a:t>
            </a:r>
          </a:p>
          <a:p>
            <a:r>
              <a:rPr lang="en-US" sz="2000" dirty="0"/>
              <a:t>Listen to music </a:t>
            </a:r>
          </a:p>
          <a:p>
            <a:r>
              <a:rPr lang="en-US" sz="2000" dirty="0"/>
              <a:t>Distraction - tablet</a:t>
            </a:r>
          </a:p>
          <a:p>
            <a:r>
              <a:rPr lang="en-US" sz="2000" dirty="0"/>
              <a:t>Take Deep Breaths</a:t>
            </a:r>
          </a:p>
          <a:p>
            <a:r>
              <a:rPr lang="en-US" sz="2000" dirty="0"/>
              <a:t>Color</a:t>
            </a:r>
          </a:p>
          <a:p>
            <a:r>
              <a:rPr lang="en-US" sz="2000" dirty="0"/>
              <a:t>Go for a walk </a:t>
            </a:r>
          </a:p>
          <a:p>
            <a:r>
              <a:rPr lang="en-US" sz="2000" dirty="0"/>
              <a:t>Short break - Reading/YouTube Video </a:t>
            </a:r>
          </a:p>
          <a:p>
            <a:r>
              <a:rPr lang="en-US" sz="2000" dirty="0"/>
              <a:t>ANIMALS - Love our pets! Play with &amp; feed them</a:t>
            </a:r>
          </a:p>
          <a:p>
            <a:r>
              <a:rPr lang="en-US" sz="2000" dirty="0"/>
              <a:t>Dance Party</a:t>
            </a:r>
          </a:p>
          <a:p>
            <a:endParaRPr lang="en-US" sz="5400" dirty="0"/>
          </a:p>
        </p:txBody>
      </p:sp>
      <p:pic>
        <p:nvPicPr>
          <p:cNvPr id="4" name="Google Shape;528;p60">
            <a:hlinkClick r:id="rId3" action="ppaction://hlinksldjump"/>
            <a:extLst>
              <a:ext uri="{FF2B5EF4-FFF2-40B4-BE49-F238E27FC236}">
                <a16:creationId xmlns:a16="http://schemas.microsoft.com/office/drawing/2014/main" id="{92C94618-4CB2-4DBC-9DEA-A2347156CDD9}"/>
              </a:ext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 rot="-398067">
            <a:off x="55854" y="4764505"/>
            <a:ext cx="741405" cy="3372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6;p13">
            <a:extLst>
              <a:ext uri="{FF2B5EF4-FFF2-40B4-BE49-F238E27FC236}">
                <a16:creationId xmlns:a16="http://schemas.microsoft.com/office/drawing/2014/main" id="{EE305DCC-E65C-EB41-9786-32B52FC1D75D}"/>
              </a:ext>
            </a:extLst>
          </p:cNvPr>
          <p:cNvSpPr txBox="1"/>
          <p:nvPr/>
        </p:nvSpPr>
        <p:spPr>
          <a:xfrm>
            <a:off x="727113" y="307612"/>
            <a:ext cx="7829765" cy="636974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dirty="0">
                <a:solidFill>
                  <a:srgbClr val="FFFFFF"/>
                </a:solidFill>
              </a:rPr>
              <a:t>I CAN DO THESE HELPFUL THINGS:</a:t>
            </a:r>
            <a:endParaRPr sz="3300" dirty="0">
              <a:solidFill>
                <a:srgbClr val="FFFFFF"/>
              </a:solidFill>
            </a:endParaRPr>
          </a:p>
        </p:txBody>
      </p:sp>
      <p:pic>
        <p:nvPicPr>
          <p:cNvPr id="8" name="Google Shape;88;p15">
            <a:hlinkClick r:id="rId5" action="ppaction://hlinksldjump"/>
            <a:extLst>
              <a:ext uri="{FF2B5EF4-FFF2-40B4-BE49-F238E27FC236}">
                <a16:creationId xmlns:a16="http://schemas.microsoft.com/office/drawing/2014/main" id="{FF70BB82-3FD2-7C4C-88DF-AA8AE8CC5247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1"/>
            <a:ext cx="319275" cy="3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596E66-645F-490B-97CA-6DC003719B5E}"/>
              </a:ext>
            </a:extLst>
          </p:cNvPr>
          <p:cNvSpPr txBox="1"/>
          <p:nvPr/>
        </p:nvSpPr>
        <p:spPr>
          <a:xfrm>
            <a:off x="6827003" y="4835888"/>
            <a:ext cx="2993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Child Trauma Services Program</a:t>
            </a:r>
          </a:p>
          <a:p>
            <a:r>
              <a:rPr lang="en-US" sz="600" dirty="0"/>
              <a:t>© 2021 The Board of Regents of The University of Oklahoma </a:t>
            </a:r>
          </a:p>
        </p:txBody>
      </p:sp>
    </p:spTree>
    <p:extLst>
      <p:ext uri="{BB962C8B-B14F-4D97-AF65-F5344CB8AC3E}">
        <p14:creationId xmlns:p14="http://schemas.microsoft.com/office/powerpoint/2010/main" val="3529957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82;p15">
            <a:extLst>
              <a:ext uri="{FF2B5EF4-FFF2-40B4-BE49-F238E27FC236}">
                <a16:creationId xmlns:a16="http://schemas.microsoft.com/office/drawing/2014/main" id="{C52771E4-AF5A-2541-A8DD-18143E404EF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126389" y="118543"/>
            <a:ext cx="1234435" cy="1721390"/>
          </a:xfrm>
          <a:prstGeom prst="rect">
            <a:avLst/>
          </a:prstGeom>
          <a:solidFill>
            <a:schemeClr val="bg1"/>
          </a:solidFill>
          <a:ln w="57150" cap="flat" cmpd="dbl">
            <a:solidFill>
              <a:schemeClr val="tx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latin typeface="Amatic SC"/>
                <a:ea typeface="Amatic SC"/>
                <a:cs typeface="Amatic SC"/>
                <a:sym typeface="Amatic SC"/>
              </a:rPr>
              <a:t>GROUP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latin typeface="Amatic SC"/>
                <a:ea typeface="Amatic SC"/>
                <a:cs typeface="Amatic SC"/>
                <a:sym typeface="Amatic SC"/>
                <a:hlinkClick r:id="" action="ppaction://hlinkshowjump?jump=nextslide"/>
              </a:rPr>
              <a:t>NEXT</a:t>
            </a:r>
            <a:endParaRPr lang="en" sz="3600" b="1" dirty="0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latin typeface="Amatic SC"/>
                <a:ea typeface="Amatic SC"/>
                <a:cs typeface="Amatic SC"/>
                <a:sym typeface="Amatic SC"/>
              </a:rPr>
              <a:t>RULES</a:t>
            </a:r>
            <a:endParaRPr sz="3600" b="1" dirty="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27" name="Google Shape;87;p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E98E6F6-D811-3546-8B3C-269A98067F7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0515" y="719009"/>
            <a:ext cx="608693" cy="597316"/>
          </a:xfrm>
          <a:prstGeom prst="rect">
            <a:avLst/>
          </a:prstGeom>
          <a:noFill/>
          <a:ln w="57150"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650" y="432775"/>
            <a:ext cx="2742700" cy="471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05075" y="2554012"/>
            <a:ext cx="1644701" cy="2281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>
            <a:hlinkClick r:id="" action="ppaction://noaction"/>
          </p:cNvPr>
          <p:cNvPicPr preferRelativeResize="0"/>
          <p:nvPr/>
        </p:nvPicPr>
        <p:blipFill rotWithShape="1">
          <a:blip r:embed="rId7">
            <a:alphaModFix/>
          </a:blip>
          <a:srcRect l="121490" t="12330" r="-121490" b="-12330"/>
          <a:stretch/>
        </p:blipFill>
        <p:spPr>
          <a:xfrm>
            <a:off x="7067916" y="2197675"/>
            <a:ext cx="1644701" cy="2281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>
            <a:hlinkClick r:id="" action="ppaction://noaction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3864065" y="2589721"/>
            <a:ext cx="1644701" cy="2281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>
            <a:hlinkClick r:id="rId8" action="ppaction://hlinksldjump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841583" y="3212934"/>
            <a:ext cx="1038700" cy="142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>
            <a:hlinkClick r:id="rId10" action="ppaction://hlinksldjump"/>
          </p:cNvPr>
          <p:cNvPicPr preferRelativeResize="0"/>
          <p:nvPr/>
        </p:nvPicPr>
        <p:blipFill>
          <a:blip r:embed="rId11"/>
          <a:stretch>
            <a:fillRect/>
          </a:stretch>
        </p:blipFill>
        <p:spPr>
          <a:xfrm rot="-398067">
            <a:off x="507355" y="466327"/>
            <a:ext cx="780525" cy="390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>
            <a:hlinkClick r:id="rId8" action="ppaction://hlinksldjump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481985" y="149901"/>
            <a:ext cx="2133205" cy="1690032"/>
          </a:xfrm>
          <a:prstGeom prst="rect">
            <a:avLst/>
          </a:prstGeom>
          <a:noFill/>
          <a:ln w="57150" cap="flat" cmpd="dbl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3" name="Google Shape;73;p14"/>
          <p:cNvSpPr/>
          <p:nvPr/>
        </p:nvSpPr>
        <p:spPr>
          <a:xfrm>
            <a:off x="5785500" y="1048725"/>
            <a:ext cx="197100" cy="2676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" name="Google Shape;77;p14">
            <a:hlinkClick r:id="rId13" action="ppaction://hlinksldjump"/>
          </p:cNvPr>
          <p:cNvPicPr preferRelativeResize="0"/>
          <p:nvPr/>
        </p:nvPicPr>
        <p:blipFill>
          <a:blip r:embed="rId14"/>
          <a:stretch>
            <a:fillRect/>
          </a:stretch>
        </p:blipFill>
        <p:spPr>
          <a:xfrm>
            <a:off x="6020751" y="2478705"/>
            <a:ext cx="1038699" cy="940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21" y="915943"/>
            <a:ext cx="905792" cy="679344"/>
          </a:xfrm>
          <a:prstGeom prst="rect">
            <a:avLst/>
          </a:prstGeom>
        </p:spPr>
      </p:pic>
      <p:pic>
        <p:nvPicPr>
          <p:cNvPr id="16" name="Picture 15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393" y="166862"/>
            <a:ext cx="409091" cy="5113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" name="Picture 23">
            <a:hlinkClick r:id="rId19" action="ppaction://hlinksldjump"/>
            <a:extLst>
              <a:ext uri="{FF2B5EF4-FFF2-40B4-BE49-F238E27FC236}">
                <a16:creationId xmlns:a16="http://schemas.microsoft.com/office/drawing/2014/main" id="{03AEEC9E-0256-BA4A-8392-DC8EF70FB32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684992" y="149901"/>
            <a:ext cx="1547196" cy="1673071"/>
          </a:xfrm>
          <a:prstGeom prst="rect">
            <a:avLst/>
          </a:prstGeom>
          <a:ln w="57150" cmpd="thinThick">
            <a:solidFill>
              <a:schemeClr val="tx1"/>
            </a:solidFill>
          </a:ln>
        </p:spPr>
      </p:pic>
      <p:sp>
        <p:nvSpPr>
          <p:cNvPr id="30" name="Google Shape;56;p13">
            <a:hlinkClick r:id="rId21" action="ppaction://hlinksldjump"/>
            <a:extLst>
              <a:ext uri="{FF2B5EF4-FFF2-40B4-BE49-F238E27FC236}">
                <a16:creationId xmlns:a16="http://schemas.microsoft.com/office/drawing/2014/main" id="{00F78126-98DF-5A4C-B138-5171F1D70E71}"/>
              </a:ext>
            </a:extLst>
          </p:cNvPr>
          <p:cNvSpPr txBox="1"/>
          <p:nvPr/>
        </p:nvSpPr>
        <p:spPr>
          <a:xfrm rot="21225784">
            <a:off x="962124" y="1668133"/>
            <a:ext cx="829651" cy="490235"/>
          </a:xfrm>
          <a:prstGeom prst="rect">
            <a:avLst/>
          </a:prstGeom>
          <a:solidFill>
            <a:srgbClr val="B4A7D6"/>
          </a:solidFill>
          <a:ln w="12700"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>
                <a:solidFill>
                  <a:srgbClr val="FFFFFF"/>
                </a:solidFill>
              </a:rPr>
              <a:t>WHAT IS TRAUMA?</a:t>
            </a:r>
            <a:endParaRPr sz="1050" dirty="0">
              <a:solidFill>
                <a:srgbClr val="FFFFFF"/>
              </a:solidFill>
            </a:endParaRPr>
          </a:p>
        </p:txBody>
      </p:sp>
      <p:pic>
        <p:nvPicPr>
          <p:cNvPr id="31" name="Picture 30">
            <a:hlinkClick r:id="rId22" action="ppaction://hlinksldjump"/>
            <a:extLst>
              <a:ext uri="{FF2B5EF4-FFF2-40B4-BE49-F238E27FC236}">
                <a16:creationId xmlns:a16="http://schemas.microsoft.com/office/drawing/2014/main" id="{ED1F975D-4B16-CD48-A23F-C93E6A7C619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21233072">
            <a:off x="851784" y="3518153"/>
            <a:ext cx="804878" cy="6841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2" name="Picture 31">
            <a:hlinkClick r:id="rId24" action="ppaction://hlinksldjump"/>
            <a:extLst>
              <a:ext uri="{FF2B5EF4-FFF2-40B4-BE49-F238E27FC236}">
                <a16:creationId xmlns:a16="http://schemas.microsoft.com/office/drawing/2014/main" id="{EE5BB529-0F51-354A-BF8B-38B7B34A9CD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0890">
            <a:off x="891605" y="2517824"/>
            <a:ext cx="1292808" cy="34905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Triangle 3">
            <a:hlinkClick r:id="rId26" action="ppaction://hlinksldjump"/>
            <a:extLst>
              <a:ext uri="{FF2B5EF4-FFF2-40B4-BE49-F238E27FC236}">
                <a16:creationId xmlns:a16="http://schemas.microsoft.com/office/drawing/2014/main" id="{B4A2A746-420A-8748-B9C4-E1D20DC8525E}"/>
              </a:ext>
            </a:extLst>
          </p:cNvPr>
          <p:cNvSpPr/>
          <p:nvPr/>
        </p:nvSpPr>
        <p:spPr>
          <a:xfrm>
            <a:off x="1507557" y="910872"/>
            <a:ext cx="842377" cy="466020"/>
          </a:xfrm>
          <a:prstGeom prst="triangle">
            <a:avLst/>
          </a:prstGeom>
          <a:pattFill prst="zigZag">
            <a:fgClr>
              <a:srgbClr val="7030A0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rgbClr val="7030A0"/>
                </a:solidFill>
              </a:rPr>
              <a:t>PTSD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EDCBCAA-5C88-4220-B57D-CA7EA8ADA81D}"/>
              </a:ext>
            </a:extLst>
          </p:cNvPr>
          <p:cNvSpPr txBox="1"/>
          <p:nvPr/>
        </p:nvSpPr>
        <p:spPr>
          <a:xfrm>
            <a:off x="6880283" y="4864330"/>
            <a:ext cx="2993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/>
                </a:solidFill>
              </a:rPr>
              <a:t>Child Trauma Services Program</a:t>
            </a:r>
          </a:p>
          <a:p>
            <a:r>
              <a:rPr lang="en-US" sz="600" dirty="0">
                <a:solidFill>
                  <a:schemeClr val="bg1"/>
                </a:solidFill>
              </a:rPr>
              <a:t>© 2021 The Board of Regents of The University of Oklahoma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860919-C394-4B6B-B2F6-E1920552DF48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893685" y="2010393"/>
            <a:ext cx="1414906" cy="16676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C01CFB-5A42-4816-B3E9-8AAD7F187BA3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268091" y="1913250"/>
            <a:ext cx="1481617" cy="181306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28;p60">
            <a:hlinkClick r:id="rId3" action="ppaction://hlinksldjump"/>
            <a:extLst>
              <a:ext uri="{FF2B5EF4-FFF2-40B4-BE49-F238E27FC236}">
                <a16:creationId xmlns:a16="http://schemas.microsoft.com/office/drawing/2014/main" id="{A8236B06-D482-48E7-899E-47FC8C3AF003}"/>
              </a:ext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 rot="-398067">
            <a:off x="62317" y="4764131"/>
            <a:ext cx="734964" cy="3380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6;p13">
            <a:extLst>
              <a:ext uri="{FF2B5EF4-FFF2-40B4-BE49-F238E27FC236}">
                <a16:creationId xmlns:a16="http://schemas.microsoft.com/office/drawing/2014/main" id="{E0036E1A-8CBC-E94A-BB28-E2BB930420BE}"/>
              </a:ext>
            </a:extLst>
          </p:cNvPr>
          <p:cNvSpPr txBox="1"/>
          <p:nvPr/>
        </p:nvSpPr>
        <p:spPr>
          <a:xfrm>
            <a:off x="159637" y="362411"/>
            <a:ext cx="8846544" cy="636974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dirty="0">
                <a:solidFill>
                  <a:srgbClr val="FFFFFF"/>
                </a:solidFill>
              </a:rPr>
              <a:t>I CAN TALK TO THESE HELPFUL ADULTS:</a:t>
            </a:r>
            <a:endParaRPr sz="3300" dirty="0">
              <a:solidFill>
                <a:srgbClr val="FFFFFF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3087188-07D7-E64E-AB56-08F251089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043" y="1017232"/>
            <a:ext cx="6619244" cy="3511742"/>
          </a:xfrm>
        </p:spPr>
        <p:txBody>
          <a:bodyPr/>
          <a:lstStyle/>
          <a:p>
            <a:r>
              <a:rPr lang="en-US" sz="3600" dirty="0"/>
              <a:t>Call the suicide helpline </a:t>
            </a:r>
          </a:p>
          <a:p>
            <a:r>
              <a:rPr lang="en-US" sz="3600" dirty="0"/>
              <a:t>Parents/Caregivers </a:t>
            </a:r>
          </a:p>
          <a:p>
            <a:r>
              <a:rPr lang="en-US" sz="3600" dirty="0"/>
              <a:t>Teachers</a:t>
            </a:r>
          </a:p>
          <a:p>
            <a:r>
              <a:rPr lang="en-US" sz="3600" dirty="0"/>
              <a:t>School Counselor </a:t>
            </a:r>
          </a:p>
          <a:p>
            <a:r>
              <a:rPr lang="en-US" sz="3600" dirty="0"/>
              <a:t>Aunts/Uncles</a:t>
            </a:r>
          </a:p>
          <a:p>
            <a:endParaRPr lang="en-US" sz="5400" dirty="0"/>
          </a:p>
        </p:txBody>
      </p:sp>
      <p:pic>
        <p:nvPicPr>
          <p:cNvPr id="9" name="Google Shape;88;p15">
            <a:hlinkClick r:id="rId5" action="ppaction://hlinksldjump"/>
            <a:extLst>
              <a:ext uri="{FF2B5EF4-FFF2-40B4-BE49-F238E27FC236}">
                <a16:creationId xmlns:a16="http://schemas.microsoft.com/office/drawing/2014/main" id="{B936AA2A-17EF-B244-8C1A-D61EACD9EF50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1"/>
            <a:ext cx="319275" cy="3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2A98D4-2345-4F16-A2DC-CA926F872522}"/>
              </a:ext>
            </a:extLst>
          </p:cNvPr>
          <p:cNvSpPr txBox="1"/>
          <p:nvPr/>
        </p:nvSpPr>
        <p:spPr>
          <a:xfrm>
            <a:off x="6855799" y="4834290"/>
            <a:ext cx="2993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Child Trauma Services Program</a:t>
            </a:r>
          </a:p>
          <a:p>
            <a:r>
              <a:rPr lang="en-US" sz="600" dirty="0"/>
              <a:t>© 2021 The Board of Regents of The University of Oklahoma </a:t>
            </a:r>
          </a:p>
        </p:txBody>
      </p:sp>
    </p:spTree>
    <p:extLst>
      <p:ext uri="{BB962C8B-B14F-4D97-AF65-F5344CB8AC3E}">
        <p14:creationId xmlns:p14="http://schemas.microsoft.com/office/powerpoint/2010/main" val="2415535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75"/>
          <p:cNvSpPr txBox="1"/>
          <p:nvPr/>
        </p:nvSpPr>
        <p:spPr>
          <a:xfrm>
            <a:off x="2253075" y="127750"/>
            <a:ext cx="2656800" cy="1707600"/>
          </a:xfrm>
          <a:prstGeom prst="rect">
            <a:avLst/>
          </a:prstGeom>
          <a:solidFill>
            <a:srgbClr val="B4A7D6"/>
          </a:solidFill>
          <a:ln w="38100" cap="flat" cmpd="dbl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HOME </a:t>
            </a:r>
            <a:endParaRPr sz="4800" b="1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Activity </a:t>
            </a:r>
            <a:endParaRPr sz="4800" b="1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11" name="Google Shape;711;p75"/>
          <p:cNvSpPr txBox="1"/>
          <p:nvPr/>
        </p:nvSpPr>
        <p:spPr>
          <a:xfrm>
            <a:off x="426475" y="3847704"/>
            <a:ext cx="4515600" cy="875100"/>
          </a:xfrm>
          <a:prstGeom prst="rect">
            <a:avLst/>
          </a:prstGeom>
          <a:solidFill>
            <a:srgbClr val="B4A7D6"/>
          </a:solidFill>
          <a:ln w="38100" cap="flat" cmpd="dbl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Remember to bring back your completed home activity sheet to be entered into the prize drawing!</a:t>
            </a:r>
            <a:endParaRPr sz="2200" b="1" dirty="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12" name="Google Shape;712;p75"/>
          <p:cNvSpPr txBox="1"/>
          <p:nvPr/>
        </p:nvSpPr>
        <p:spPr>
          <a:xfrm>
            <a:off x="319275" y="1913500"/>
            <a:ext cx="4622800" cy="15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latin typeface="Amatic SC"/>
                <a:ea typeface="Amatic SC"/>
                <a:cs typeface="Amatic SC"/>
                <a:sym typeface="Amatic SC"/>
              </a:rPr>
              <a:t>Find a time each day to practice Belly breaths              with a caregiver.</a:t>
            </a:r>
            <a:endParaRPr sz="4000" dirty="0"/>
          </a:p>
        </p:txBody>
      </p:sp>
      <p:pic>
        <p:nvPicPr>
          <p:cNvPr id="713" name="Google Shape;713;p75">
            <a:hlinkClick r:id="rId3" action="ppaction://hlinksldjump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319275" cy="3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" name="Google Shape;714;p75">
            <a:hlinkClick r:id="rId5" action="ppaction://hlinksldjump"/>
          </p:cNvPr>
          <p:cNvPicPr preferRelativeResize="0"/>
          <p:nvPr/>
        </p:nvPicPr>
        <p:blipFill>
          <a:blip r:embed="rId6"/>
          <a:stretch>
            <a:fillRect/>
          </a:stretch>
        </p:blipFill>
        <p:spPr>
          <a:xfrm rot="-398067">
            <a:off x="83748" y="4762887"/>
            <a:ext cx="713604" cy="340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9350DA-0887-0F43-AA98-BDED1F4EE4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5787" y="161951"/>
            <a:ext cx="4112404" cy="46625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741522-49B2-4E70-BA2E-8A0EAF1FE578}"/>
              </a:ext>
            </a:extLst>
          </p:cNvPr>
          <p:cNvSpPr txBox="1"/>
          <p:nvPr/>
        </p:nvSpPr>
        <p:spPr>
          <a:xfrm>
            <a:off x="6169999" y="4804946"/>
            <a:ext cx="2993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Child Trauma Services Program</a:t>
            </a:r>
          </a:p>
          <a:p>
            <a:r>
              <a:rPr lang="en-US" sz="600" dirty="0"/>
              <a:t>© 2021 The Board of Regents of The University of Oklahoma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77"/>
          <p:cNvSpPr txBox="1"/>
          <p:nvPr/>
        </p:nvSpPr>
        <p:spPr>
          <a:xfrm>
            <a:off x="1027522" y="323901"/>
            <a:ext cx="7203286" cy="1609800"/>
          </a:xfrm>
          <a:prstGeom prst="rect">
            <a:avLst/>
          </a:prstGeom>
          <a:solidFill>
            <a:srgbClr val="B4A7D6"/>
          </a:solidFill>
          <a:ln w="38100" cap="flat" cmpd="dbl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 dirty="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Participation prize </a:t>
            </a:r>
            <a:endParaRPr sz="9600" b="1" dirty="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600" b="1" dirty="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729" name="Google Shape;729;p77">
            <a:hlinkClick r:id="rId3" action="ppaction://hlinksldjump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319275" cy="3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" name="Google Shape;730;p77">
            <a:hlinkClick r:id="rId5" action="ppaction://hlinksldjump"/>
          </p:cNvPr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2962604" y="2679698"/>
            <a:ext cx="3779406" cy="188970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4F1BD5-4052-4261-92A3-D564E0522695}"/>
              </a:ext>
            </a:extLst>
          </p:cNvPr>
          <p:cNvSpPr txBox="1"/>
          <p:nvPr/>
        </p:nvSpPr>
        <p:spPr>
          <a:xfrm>
            <a:off x="6838531" y="4819599"/>
            <a:ext cx="2993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Child Trauma Services Program</a:t>
            </a:r>
          </a:p>
          <a:p>
            <a:r>
              <a:rPr lang="en-US" sz="600" dirty="0"/>
              <a:t>© 2021 The Board of Regents of The University of Oklahoma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subTitle" idx="1"/>
          </p:nvPr>
        </p:nvSpPr>
        <p:spPr>
          <a:xfrm>
            <a:off x="1931400" y="111975"/>
            <a:ext cx="5281200" cy="1040100"/>
          </a:xfrm>
          <a:prstGeom prst="rect">
            <a:avLst/>
          </a:prstGeom>
          <a:ln w="38100" cap="flat" cmpd="dbl">
            <a:solidFill>
              <a:srgbClr val="9900FF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300" b="1" dirty="0">
                <a:latin typeface="Amatic SC"/>
                <a:ea typeface="Amatic SC"/>
                <a:cs typeface="Amatic SC"/>
                <a:sym typeface="Amatic SC"/>
              </a:rPr>
              <a:t>GROUP RULES</a:t>
            </a:r>
            <a:endParaRPr sz="6300" b="1" dirty="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1211856" y="1102099"/>
            <a:ext cx="7415566" cy="39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matic SC"/>
              <a:buAutoNum type="arabicPeriod"/>
            </a:pPr>
            <a:r>
              <a:rPr lang="en" sz="3200" b="1" dirty="0">
                <a:solidFill>
                  <a:srgbClr val="7030A0"/>
                </a:solidFill>
                <a:latin typeface="Amatic SC"/>
                <a:ea typeface="Amatic SC"/>
                <a:cs typeface="Amatic SC"/>
                <a:sym typeface="Amatic SC"/>
              </a:rPr>
              <a:t>Use the bathroom before or after group.</a:t>
            </a:r>
            <a:endParaRPr sz="3200" b="1" dirty="0">
              <a:solidFill>
                <a:srgbClr val="7030A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matic SC"/>
              <a:buAutoNum type="arabicPeriod"/>
            </a:pPr>
            <a:r>
              <a:rPr lang="en" sz="3200" b="1" dirty="0">
                <a:solidFill>
                  <a:srgbClr val="7030A0"/>
                </a:solidFill>
                <a:latin typeface="Amatic SC"/>
                <a:ea typeface="Amatic SC"/>
                <a:cs typeface="Amatic SC"/>
                <a:sym typeface="Amatic SC"/>
              </a:rPr>
              <a:t>Be in a private space.</a:t>
            </a:r>
            <a:endParaRPr sz="3200" b="1" dirty="0">
              <a:solidFill>
                <a:srgbClr val="7030A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matic SC"/>
              <a:buAutoNum type="arabicPeriod"/>
            </a:pPr>
            <a:r>
              <a:rPr lang="en" sz="3200" b="1" dirty="0">
                <a:solidFill>
                  <a:srgbClr val="7030A0"/>
                </a:solidFill>
                <a:latin typeface="Amatic SC"/>
                <a:ea typeface="Amatic SC"/>
                <a:cs typeface="Amatic SC"/>
                <a:sym typeface="Amatic SC"/>
              </a:rPr>
              <a:t>Keep everyone’s information </a:t>
            </a:r>
            <a:r>
              <a:rPr lang="en" sz="3200" b="1" u="sng" dirty="0">
                <a:solidFill>
                  <a:srgbClr val="7030A0"/>
                </a:solidFill>
                <a:latin typeface="Amatic SC"/>
                <a:ea typeface="Amatic SC"/>
                <a:cs typeface="Amatic SC"/>
                <a:sym typeface="Amatic SC"/>
              </a:rPr>
              <a:t>private</a:t>
            </a:r>
            <a:r>
              <a:rPr lang="en" sz="3200" b="1" dirty="0">
                <a:solidFill>
                  <a:srgbClr val="7030A0"/>
                </a:solidFill>
                <a:latin typeface="Amatic SC"/>
                <a:ea typeface="Amatic SC"/>
                <a:cs typeface="Amatic SC"/>
                <a:sym typeface="Amatic SC"/>
              </a:rPr>
              <a:t> or  </a:t>
            </a:r>
            <a:r>
              <a:rPr lang="en" sz="3200" b="1" u="sng" dirty="0">
                <a:solidFill>
                  <a:srgbClr val="7030A0"/>
                </a:solidFill>
                <a:latin typeface="Amatic SC"/>
                <a:ea typeface="Amatic SC"/>
                <a:cs typeface="Amatic SC"/>
                <a:sym typeface="Amatic SC"/>
              </a:rPr>
              <a:t>confidential</a:t>
            </a:r>
            <a:r>
              <a:rPr lang="en" sz="3200" b="1" dirty="0">
                <a:solidFill>
                  <a:srgbClr val="7030A0"/>
                </a:solidFill>
                <a:latin typeface="Amatic SC"/>
                <a:ea typeface="Amatic SC"/>
                <a:cs typeface="Amatic SC"/>
                <a:sym typeface="Amatic SC"/>
              </a:rPr>
              <a:t>.</a:t>
            </a:r>
            <a:endParaRPr sz="3200" b="1" dirty="0">
              <a:solidFill>
                <a:srgbClr val="7030A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matic SC"/>
              <a:buAutoNum type="arabicPeriod"/>
            </a:pPr>
            <a:r>
              <a:rPr lang="en" sz="3200" b="1" dirty="0">
                <a:solidFill>
                  <a:srgbClr val="7030A0"/>
                </a:solidFill>
                <a:latin typeface="Amatic SC"/>
                <a:ea typeface="Amatic SC"/>
                <a:cs typeface="Amatic SC"/>
                <a:sym typeface="Amatic SC"/>
              </a:rPr>
              <a:t>Take turns talking.</a:t>
            </a:r>
            <a:endParaRPr sz="3200" b="1" dirty="0">
              <a:solidFill>
                <a:srgbClr val="7030A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matic SC"/>
              <a:buAutoNum type="arabicPeriod"/>
            </a:pPr>
            <a:r>
              <a:rPr lang="en" sz="3200" b="1" dirty="0">
                <a:solidFill>
                  <a:srgbClr val="7030A0"/>
                </a:solidFill>
                <a:latin typeface="Amatic SC"/>
                <a:ea typeface="Amatic SC"/>
                <a:cs typeface="Amatic SC"/>
                <a:sym typeface="Amatic SC"/>
              </a:rPr>
              <a:t>Keep yourself on mute.</a:t>
            </a:r>
            <a:endParaRPr sz="3200" b="1" dirty="0">
              <a:solidFill>
                <a:srgbClr val="7030A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matic SC"/>
              <a:buAutoNum type="arabicPeriod"/>
            </a:pPr>
            <a:r>
              <a:rPr lang="en" sz="3200" b="1" dirty="0">
                <a:solidFill>
                  <a:srgbClr val="7030A0"/>
                </a:solidFill>
                <a:latin typeface="Amatic SC"/>
                <a:ea typeface="Amatic SC"/>
                <a:cs typeface="Amatic SC"/>
                <a:sym typeface="Amatic SC"/>
              </a:rPr>
              <a:t>Keep your camera on.</a:t>
            </a:r>
            <a:endParaRPr sz="3200" b="1" dirty="0">
              <a:solidFill>
                <a:srgbClr val="7030A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matic SC"/>
              <a:buAutoNum type="arabicPeriod"/>
            </a:pPr>
            <a:r>
              <a:rPr lang="en" sz="3200" b="1" dirty="0">
                <a:solidFill>
                  <a:srgbClr val="7030A0"/>
                </a:solidFill>
                <a:latin typeface="Amatic SC"/>
                <a:ea typeface="Amatic SC"/>
                <a:cs typeface="Amatic SC"/>
                <a:sym typeface="Amatic SC"/>
              </a:rPr>
              <a:t>Be nice.</a:t>
            </a:r>
            <a:endParaRPr sz="3200" b="1" dirty="0">
              <a:solidFill>
                <a:srgbClr val="7030A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matic SC"/>
              <a:buAutoNum type="arabicPeriod"/>
            </a:pPr>
            <a:r>
              <a:rPr lang="en" sz="3200" b="1" dirty="0">
                <a:solidFill>
                  <a:srgbClr val="7030A0"/>
                </a:solidFill>
                <a:latin typeface="Amatic SC"/>
                <a:ea typeface="Amatic SC"/>
                <a:cs typeface="Amatic SC"/>
                <a:sym typeface="Amatic SC"/>
              </a:rPr>
              <a:t>Just Be On Zoom!</a:t>
            </a:r>
            <a:endParaRPr sz="3200" b="1" dirty="0">
              <a:solidFill>
                <a:srgbClr val="7030A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5875" y="162643"/>
            <a:ext cx="760550" cy="650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>
            <a:hlinkClick r:id="rId4" action="ppaction://hlinksldjump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"/>
            <a:ext cx="319275" cy="3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5">
            <a:hlinkClick r:id="rId6" action="ppaction://hlinksldjump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398067">
            <a:off x="19924" y="4766587"/>
            <a:ext cx="780525" cy="39026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958481C-1610-4816-92B4-2574DC25A434}"/>
              </a:ext>
            </a:extLst>
          </p:cNvPr>
          <p:cNvSpPr txBox="1"/>
          <p:nvPr/>
        </p:nvSpPr>
        <p:spPr>
          <a:xfrm>
            <a:off x="6886123" y="4874699"/>
            <a:ext cx="2993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Child Trauma Services Program</a:t>
            </a:r>
          </a:p>
          <a:p>
            <a:r>
              <a:rPr lang="en-US" sz="600" dirty="0"/>
              <a:t>© 2021 The Board of Regents of The University of Oklahoma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43172B-7136-44F2-BC10-FEC7FF23F4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948" y="136098"/>
            <a:ext cx="963435" cy="9634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6D524B-3A91-46DA-827A-CF904FEEDE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74368" y="2700299"/>
            <a:ext cx="2731607" cy="20359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C6A211-AA1B-4211-9D7D-14216C5A0632}"/>
              </a:ext>
            </a:extLst>
          </p:cNvPr>
          <p:cNvSpPr txBox="1"/>
          <p:nvPr/>
        </p:nvSpPr>
        <p:spPr>
          <a:xfrm>
            <a:off x="2261768" y="679523"/>
            <a:ext cx="963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25000"/>
                  </a:schemeClr>
                </a:solidFill>
                <a:latin typeface="Amatic SC" panose="020B0604020202020204" charset="-79"/>
                <a:cs typeface="Amatic SC" panose="020B0604020202020204" charset="-79"/>
              </a:rPr>
              <a:t>Zoom</a:t>
            </a:r>
            <a:r>
              <a:rPr lang="en-US" sz="2800" b="1" dirty="0">
                <a:solidFill>
                  <a:schemeClr val="tx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32E2D2D5-9635-4507-A7EC-D36824639632}"/>
              </a:ext>
            </a:extLst>
          </p:cNvPr>
          <p:cNvSpPr/>
          <p:nvPr/>
        </p:nvSpPr>
        <p:spPr>
          <a:xfrm>
            <a:off x="82550" y="30526"/>
            <a:ext cx="8978900" cy="5082448"/>
          </a:xfrm>
          <a:prstGeom prst="rect">
            <a:avLst/>
          </a:prstGeom>
          <a:noFill/>
          <a:ln w="762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Google Shape;111;p16">
            <a:hlinkClick r:id="rId3" action="ppaction://hlinksldjump"/>
            <a:extLst>
              <a:ext uri="{FF2B5EF4-FFF2-40B4-BE49-F238E27FC236}">
                <a16:creationId xmlns:a16="http://schemas.microsoft.com/office/drawing/2014/main" id="{C6C5FA75-1F6F-4C59-905B-6E57B23CF0C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3151" y="371526"/>
            <a:ext cx="846759" cy="822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41F7AB4-95DC-47C4-93D5-6EF8C1771C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827" y="4471376"/>
            <a:ext cx="1167154" cy="58357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D5287E41-9BDE-4539-8148-AB4034604F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457" y="2766862"/>
            <a:ext cx="1167154" cy="58357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C7F5390-63E5-40DF-B8CA-E072B523B3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938" y="1356132"/>
            <a:ext cx="1167154" cy="58357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925F97D-6A9E-4AB5-8C2A-BF47512859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4134" y="4185288"/>
            <a:ext cx="7208811" cy="79853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E84155C-E626-41F1-BF4E-10E6D48864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4134" y="3416077"/>
            <a:ext cx="7208811" cy="79853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4D5DDF6-2DF0-4421-8D57-271761FDD8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4134" y="2594070"/>
            <a:ext cx="7208811" cy="79853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B9EAC2E-CA04-4141-9F34-47E29811CD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6480" y="1762460"/>
            <a:ext cx="7208811" cy="79853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18BA02C-29E3-4C45-A505-BC57CD9274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5273" y="939804"/>
            <a:ext cx="7199950" cy="798537"/>
          </a:xfrm>
          <a:prstGeom prst="rect">
            <a:avLst/>
          </a:prstGeom>
        </p:spPr>
      </p:pic>
      <p:grpSp>
        <p:nvGrpSpPr>
          <p:cNvPr id="95" name="Google Shape;95;p16"/>
          <p:cNvGrpSpPr/>
          <p:nvPr/>
        </p:nvGrpSpPr>
        <p:grpSpPr>
          <a:xfrm>
            <a:off x="594360" y="341525"/>
            <a:ext cx="1049349" cy="4421640"/>
            <a:chOff x="383663" y="341525"/>
            <a:chExt cx="1069564" cy="4421640"/>
          </a:xfrm>
        </p:grpSpPr>
        <p:sp>
          <p:nvSpPr>
            <p:cNvPr id="96" name="Google Shape;96;p16"/>
            <p:cNvSpPr txBox="1"/>
            <p:nvPr/>
          </p:nvSpPr>
          <p:spPr>
            <a:xfrm>
              <a:off x="383663" y="341525"/>
              <a:ext cx="1069564" cy="44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/>
                <a:t>Youth A</a:t>
              </a:r>
              <a:endParaRPr sz="1600" b="1" dirty="0"/>
            </a:p>
          </p:txBody>
        </p:sp>
        <p:sp>
          <p:nvSpPr>
            <p:cNvPr id="97" name="Google Shape;97;p16"/>
            <p:cNvSpPr txBox="1"/>
            <p:nvPr/>
          </p:nvSpPr>
          <p:spPr>
            <a:xfrm>
              <a:off x="383663" y="1109900"/>
              <a:ext cx="1069562" cy="44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/>
                <a:t>Youth B</a:t>
              </a:r>
              <a:endParaRPr sz="1600" b="1" dirty="0"/>
            </a:p>
          </p:txBody>
        </p:sp>
        <p:sp>
          <p:nvSpPr>
            <p:cNvPr id="98" name="Google Shape;98;p16"/>
            <p:cNvSpPr txBox="1"/>
            <p:nvPr/>
          </p:nvSpPr>
          <p:spPr>
            <a:xfrm>
              <a:off x="383663" y="1832213"/>
              <a:ext cx="985217" cy="44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/>
                <a:t>Youth C</a:t>
              </a:r>
              <a:endParaRPr sz="1600" b="1" dirty="0"/>
            </a:p>
          </p:txBody>
        </p:sp>
        <p:sp>
          <p:nvSpPr>
            <p:cNvPr id="99" name="Google Shape;99;p16"/>
            <p:cNvSpPr txBox="1"/>
            <p:nvPr/>
          </p:nvSpPr>
          <p:spPr>
            <a:xfrm>
              <a:off x="422224" y="2647101"/>
              <a:ext cx="992439" cy="44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/>
                <a:t>Youth D</a:t>
              </a:r>
              <a:endParaRPr sz="1600" b="1" dirty="0"/>
            </a:p>
          </p:txBody>
        </p:sp>
        <p:sp>
          <p:nvSpPr>
            <p:cNvPr id="100" name="Google Shape;100;p16"/>
            <p:cNvSpPr txBox="1"/>
            <p:nvPr/>
          </p:nvSpPr>
          <p:spPr>
            <a:xfrm>
              <a:off x="417032" y="3409093"/>
              <a:ext cx="992438" cy="44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/>
                <a:t>Youth E</a:t>
              </a:r>
              <a:endParaRPr sz="1600" b="1" dirty="0"/>
            </a:p>
          </p:txBody>
        </p:sp>
        <p:sp>
          <p:nvSpPr>
            <p:cNvPr id="101" name="Google Shape;101;p16"/>
            <p:cNvSpPr txBox="1"/>
            <p:nvPr/>
          </p:nvSpPr>
          <p:spPr>
            <a:xfrm>
              <a:off x="422639" y="4315565"/>
              <a:ext cx="1030586" cy="44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/>
                <a:t>Youth F</a:t>
              </a:r>
              <a:endParaRPr sz="1600" b="1" dirty="0"/>
            </a:p>
          </p:txBody>
        </p:sp>
      </p:grpSp>
      <p:pic>
        <p:nvPicPr>
          <p:cNvPr id="111" name="Google Shape;111;p16">
            <a:hlinkClick r:id="rId3" action="ppaction://hlinksldjump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14" y="-25098"/>
            <a:ext cx="319275" cy="3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9C52A0D-2D44-4134-94C9-45DE91793B2B}"/>
              </a:ext>
            </a:extLst>
          </p:cNvPr>
          <p:cNvSpPr txBox="1"/>
          <p:nvPr/>
        </p:nvSpPr>
        <p:spPr>
          <a:xfrm>
            <a:off x="6551250" y="4824875"/>
            <a:ext cx="2993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Child Trauma Services Program</a:t>
            </a:r>
          </a:p>
          <a:p>
            <a:r>
              <a:rPr lang="en-US" sz="600" dirty="0"/>
              <a:t>© 2021 The Board of Regents of The University of Oklahoma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8D01ED-00C4-4B63-838B-5FD023B751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8811" y="4154959"/>
            <a:ext cx="1302536" cy="6512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42CED4-5ABD-4859-9D19-37CA23FF41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5293" y="1718262"/>
            <a:ext cx="1489930" cy="7449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08E928-75EC-45D9-AB7D-0D582CCEB1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0808" y="2278837"/>
            <a:ext cx="1979433" cy="13206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27F3AE-0A78-4C59-9828-63AB2F988F9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7208811" y="3350439"/>
            <a:ext cx="1374004" cy="8437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6120880-6910-45A7-BEDC-2A03DD88872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7154995" y="949336"/>
            <a:ext cx="1427820" cy="7139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157506E-1BA0-4D42-B701-0D25C264A5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6412" y="192476"/>
            <a:ext cx="7208811" cy="798537"/>
          </a:xfrm>
          <a:prstGeom prst="rect">
            <a:avLst/>
          </a:prstGeom>
        </p:spPr>
      </p:pic>
      <p:pic>
        <p:nvPicPr>
          <p:cNvPr id="105" name="Google Shape;105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7311266" y="9340"/>
            <a:ext cx="1558975" cy="114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356FCA7-C036-49E9-97A8-CAD5B401775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266" y="676959"/>
            <a:ext cx="479106" cy="95821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6AC1AE4-C945-429C-911D-69D11365CB9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1448" y="3927865"/>
            <a:ext cx="479106" cy="95821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5E9E8ABF-0FC2-4D4E-BEF5-59F9BAA433E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7818" y="2095703"/>
            <a:ext cx="479106" cy="9582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187" y="1394841"/>
            <a:ext cx="6022571" cy="3497199"/>
          </a:xfrm>
        </p:spPr>
        <p:txBody>
          <a:bodyPr/>
          <a:lstStyle/>
          <a:p>
            <a:pPr marL="114300" indent="0">
              <a:buNone/>
            </a:pPr>
            <a:r>
              <a:rPr lang="en-US" sz="3200" dirty="0"/>
              <a:t>RULES:</a:t>
            </a:r>
          </a:p>
          <a:p>
            <a:pPr marL="596900" lvl="1" indent="0">
              <a:buNone/>
            </a:pPr>
            <a:r>
              <a:rPr lang="en-US" sz="2800" dirty="0"/>
              <a:t>The person whose name is called will repeat the previous person’s name and their favorite color, ice cream, etc. and then state their name and favorite</a:t>
            </a:r>
          </a:p>
        </p:txBody>
      </p:sp>
      <p:pic>
        <p:nvPicPr>
          <p:cNvPr id="5" name="Google Shape;89;p15">
            <a:hlinkClick r:id="rId2" action="ppaction://hlinksldjump"/>
            <a:extLst>
              <a:ext uri="{FF2B5EF4-FFF2-40B4-BE49-F238E27FC236}">
                <a16:creationId xmlns:a16="http://schemas.microsoft.com/office/drawing/2014/main" id="{9CDDAF34-524E-427D-9FE9-37012B5B3088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 rot="21009698">
            <a:off x="68268" y="4707575"/>
            <a:ext cx="707169" cy="36208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56;p13">
            <a:extLst>
              <a:ext uri="{FF2B5EF4-FFF2-40B4-BE49-F238E27FC236}">
                <a16:creationId xmlns:a16="http://schemas.microsoft.com/office/drawing/2014/main" id="{F77EB2DB-6280-C943-A6FB-6CC660066D3C}"/>
              </a:ext>
            </a:extLst>
          </p:cNvPr>
          <p:cNvSpPr txBox="1"/>
          <p:nvPr/>
        </p:nvSpPr>
        <p:spPr>
          <a:xfrm>
            <a:off x="1563624" y="301751"/>
            <a:ext cx="6245352" cy="886969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FFFFFF"/>
                </a:solidFill>
              </a:rPr>
              <a:t>THE NAME GAME</a:t>
            </a:r>
            <a:endParaRPr sz="4800" dirty="0">
              <a:solidFill>
                <a:srgbClr val="FFFFFF"/>
              </a:solidFill>
            </a:endParaRPr>
          </a:p>
        </p:txBody>
      </p:sp>
      <p:pic>
        <p:nvPicPr>
          <p:cNvPr id="9" name="Google Shape;88;p15">
            <a:hlinkClick r:id="rId4" action="ppaction://hlinksldjump"/>
            <a:extLst>
              <a:ext uri="{FF2B5EF4-FFF2-40B4-BE49-F238E27FC236}">
                <a16:creationId xmlns:a16="http://schemas.microsoft.com/office/drawing/2014/main" id="{7054AD8E-79BA-B549-90F2-599519A38C04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"/>
            <a:ext cx="319275" cy="3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46A055-5EAE-4C6B-9B83-61090AB4EADE}"/>
              </a:ext>
            </a:extLst>
          </p:cNvPr>
          <p:cNvSpPr txBox="1"/>
          <p:nvPr/>
        </p:nvSpPr>
        <p:spPr>
          <a:xfrm>
            <a:off x="5541349" y="4821162"/>
            <a:ext cx="2993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Child Trauma Services Program</a:t>
            </a:r>
          </a:p>
          <a:p>
            <a:r>
              <a:rPr lang="en-US" sz="600" dirty="0"/>
              <a:t>© 2021 The Board of Regents of The University of Oklahoma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3E5718-47A6-4872-8947-B954D9A697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1183" y="1810816"/>
            <a:ext cx="2316570" cy="243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510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6;p13">
            <a:extLst>
              <a:ext uri="{FF2B5EF4-FFF2-40B4-BE49-F238E27FC236}">
                <a16:creationId xmlns:a16="http://schemas.microsoft.com/office/drawing/2014/main" id="{F43F57B7-955A-174A-9B65-1259CC7319D0}"/>
              </a:ext>
            </a:extLst>
          </p:cNvPr>
          <p:cNvSpPr txBox="1"/>
          <p:nvPr/>
        </p:nvSpPr>
        <p:spPr>
          <a:xfrm>
            <a:off x="1783080" y="76258"/>
            <a:ext cx="5892899" cy="636974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dirty="0">
                <a:solidFill>
                  <a:srgbClr val="FFFFFF"/>
                </a:solidFill>
              </a:rPr>
              <a:t>WHAT IS TRAUMA?</a:t>
            </a:r>
            <a:endParaRPr sz="3300" dirty="0">
              <a:solidFill>
                <a:srgbClr val="FFFFFF"/>
              </a:solidFill>
            </a:endParaRPr>
          </a:p>
        </p:txBody>
      </p:sp>
      <p:pic>
        <p:nvPicPr>
          <p:cNvPr id="8" name="Google Shape;88;p15">
            <a:hlinkClick r:id="rId3" action="ppaction://hlinksldjump"/>
            <a:extLst>
              <a:ext uri="{FF2B5EF4-FFF2-40B4-BE49-F238E27FC236}">
                <a16:creationId xmlns:a16="http://schemas.microsoft.com/office/drawing/2014/main" id="{9AE4E360-421B-694E-8953-36340994AC1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319275" cy="3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0A9575-70FA-448E-8B24-85E975411DF4}"/>
              </a:ext>
            </a:extLst>
          </p:cNvPr>
          <p:cNvSpPr txBox="1"/>
          <p:nvPr/>
        </p:nvSpPr>
        <p:spPr>
          <a:xfrm>
            <a:off x="6522245" y="4826198"/>
            <a:ext cx="2993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Child Trauma Services Program</a:t>
            </a:r>
          </a:p>
          <a:p>
            <a:r>
              <a:rPr lang="en-US" sz="600" dirty="0"/>
              <a:t>© 2021 The Board of Regents of The University of Oklahoma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3C9EF3-B713-450B-B6C5-5CE95D4A4E09}"/>
              </a:ext>
            </a:extLst>
          </p:cNvPr>
          <p:cNvSpPr txBox="1"/>
          <p:nvPr/>
        </p:nvSpPr>
        <p:spPr>
          <a:xfrm>
            <a:off x="1649603" y="1070042"/>
            <a:ext cx="2222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Someone broke the private part rule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27D65B-CA21-42D4-A25F-3D79CAD00094}"/>
              </a:ext>
            </a:extLst>
          </p:cNvPr>
          <p:cNvSpPr txBox="1"/>
          <p:nvPr/>
        </p:nvSpPr>
        <p:spPr>
          <a:xfrm>
            <a:off x="1649603" y="2475154"/>
            <a:ext cx="22220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Grown-up hit or hurt kids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E9B249-9D21-4082-AB2F-0FA8A5140550}"/>
              </a:ext>
            </a:extLst>
          </p:cNvPr>
          <p:cNvSpPr txBox="1"/>
          <p:nvPr/>
        </p:nvSpPr>
        <p:spPr>
          <a:xfrm>
            <a:off x="1941433" y="3888451"/>
            <a:ext cx="2222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Kid didn’t have food and hugs and clothes and things kids need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F366AC-86CD-4E39-A65A-DB5CEF3EFE80}"/>
              </a:ext>
            </a:extLst>
          </p:cNvPr>
          <p:cNvSpPr txBox="1"/>
          <p:nvPr/>
        </p:nvSpPr>
        <p:spPr>
          <a:xfrm>
            <a:off x="6328607" y="1070041"/>
            <a:ext cx="2222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Grown-ups in the family hit each other, or yell, or hurt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DE0EB0-F23E-4194-83AB-2B126D9999CC}"/>
              </a:ext>
            </a:extLst>
          </p:cNvPr>
          <p:cNvSpPr txBox="1"/>
          <p:nvPr/>
        </p:nvSpPr>
        <p:spPr>
          <a:xfrm>
            <a:off x="6263756" y="2219565"/>
            <a:ext cx="22220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Moving to a new home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7836A8-035C-4A80-83D7-252AECB2C3DE}"/>
              </a:ext>
            </a:extLst>
          </p:cNvPr>
          <p:cNvSpPr txBox="1"/>
          <p:nvPr/>
        </p:nvSpPr>
        <p:spPr>
          <a:xfrm>
            <a:off x="6263756" y="3021051"/>
            <a:ext cx="2222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Someone you love leaving or dying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F3C613-A80C-4EA6-8028-FDFA72089FE3}"/>
              </a:ext>
            </a:extLst>
          </p:cNvPr>
          <p:cNvSpPr txBox="1"/>
          <p:nvPr/>
        </p:nvSpPr>
        <p:spPr>
          <a:xfrm>
            <a:off x="6166132" y="3980783"/>
            <a:ext cx="2222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Scary things happening with the weather</a:t>
            </a:r>
          </a:p>
        </p:txBody>
      </p:sp>
      <p:sp>
        <p:nvSpPr>
          <p:cNvPr id="3" name="&quot;Not Allowed&quot; Symbol 2">
            <a:extLst>
              <a:ext uri="{FF2B5EF4-FFF2-40B4-BE49-F238E27FC236}">
                <a16:creationId xmlns:a16="http://schemas.microsoft.com/office/drawing/2014/main" id="{EFA6EE0B-A2E4-4380-B0FF-0EC9815793EB}"/>
              </a:ext>
            </a:extLst>
          </p:cNvPr>
          <p:cNvSpPr/>
          <p:nvPr/>
        </p:nvSpPr>
        <p:spPr>
          <a:xfrm>
            <a:off x="700391" y="998706"/>
            <a:ext cx="820389" cy="713362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6AABE7A-EC61-41FF-8698-0F9B5BEA05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992" y="2081719"/>
            <a:ext cx="889818" cy="10765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856E6D6-18AF-4BBB-8967-C980B7BD4C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863" y="3533126"/>
            <a:ext cx="729947" cy="113942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6DB8C6D-855C-4213-8297-D00CCE8346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8637" y="638436"/>
            <a:ext cx="830382" cy="117576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739323C-D24A-49B9-93E6-69562D8127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8637" y="1918629"/>
            <a:ext cx="837984" cy="8379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7EEA176-6CBF-4DF4-8236-0F0976A494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2657" y="3980783"/>
            <a:ext cx="771728" cy="771728"/>
          </a:xfrm>
          <a:prstGeom prst="rect">
            <a:avLst/>
          </a:prstGeom>
        </p:spPr>
      </p:pic>
      <p:pic>
        <p:nvPicPr>
          <p:cNvPr id="30" name="Google Shape;89;p15">
            <a:hlinkClick r:id="rId10" action="ppaction://hlinksldjump"/>
            <a:extLst>
              <a:ext uri="{FF2B5EF4-FFF2-40B4-BE49-F238E27FC236}">
                <a16:creationId xmlns:a16="http://schemas.microsoft.com/office/drawing/2014/main" id="{FDC1A45F-E118-411B-806A-BF424AD3ED95}"/>
              </a:ext>
            </a:extLst>
          </p:cNvPr>
          <p:cNvPicPr preferRelativeResize="0"/>
          <p:nvPr/>
        </p:nvPicPr>
        <p:blipFill>
          <a:blip r:embed="rId11"/>
          <a:stretch>
            <a:fillRect/>
          </a:stretch>
        </p:blipFill>
        <p:spPr>
          <a:xfrm rot="21385114">
            <a:off x="27361" y="4731668"/>
            <a:ext cx="707169" cy="362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ABBBDA3-A62B-4BF9-AF1B-4F6C0E59915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38637" y="2805018"/>
            <a:ext cx="920695" cy="104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33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382" y="1047369"/>
            <a:ext cx="7460998" cy="516255"/>
          </a:xfrm>
        </p:spPr>
        <p:txBody>
          <a:bodyPr/>
          <a:lstStyle/>
          <a:p>
            <a:pPr marL="114300" indent="0" algn="ctr">
              <a:buNone/>
            </a:pPr>
            <a:r>
              <a:rPr lang="en-US" dirty="0"/>
              <a:t>What happens after kids go through tough and scary things? </a:t>
            </a:r>
          </a:p>
        </p:txBody>
      </p:sp>
      <p:pic>
        <p:nvPicPr>
          <p:cNvPr id="4" name="Google Shape;528;p60">
            <a:hlinkClick r:id="rId2" action="ppaction://hlinksldjump"/>
            <a:extLst>
              <a:ext uri="{FF2B5EF4-FFF2-40B4-BE49-F238E27FC236}">
                <a16:creationId xmlns:a16="http://schemas.microsoft.com/office/drawing/2014/main" id="{ACFDDD8F-A8EA-4089-A3C6-EB65D218CD07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 rot="-398067">
            <a:off x="62317" y="4764131"/>
            <a:ext cx="734964" cy="3380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6;p13">
            <a:extLst>
              <a:ext uri="{FF2B5EF4-FFF2-40B4-BE49-F238E27FC236}">
                <a16:creationId xmlns:a16="http://schemas.microsoft.com/office/drawing/2014/main" id="{EA06E532-CF85-4A4C-9CAA-48A5B6AF3A67}"/>
              </a:ext>
            </a:extLst>
          </p:cNvPr>
          <p:cNvSpPr txBox="1"/>
          <p:nvPr/>
        </p:nvSpPr>
        <p:spPr>
          <a:xfrm>
            <a:off x="1101852" y="313857"/>
            <a:ext cx="6922008" cy="636974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dirty="0">
                <a:solidFill>
                  <a:srgbClr val="FFFFFF"/>
                </a:solidFill>
              </a:rPr>
              <a:t>IDENTIFYING PTSD SYMPTOMS</a:t>
            </a:r>
            <a:endParaRPr sz="3300" dirty="0">
              <a:solidFill>
                <a:srgbClr val="FFFFFF"/>
              </a:solidFill>
            </a:endParaRPr>
          </a:p>
        </p:txBody>
      </p:sp>
      <p:pic>
        <p:nvPicPr>
          <p:cNvPr id="8" name="Google Shape;88;p15">
            <a:hlinkClick r:id="rId4" action="ppaction://hlinksldjump"/>
            <a:extLst>
              <a:ext uri="{FF2B5EF4-FFF2-40B4-BE49-F238E27FC236}">
                <a16:creationId xmlns:a16="http://schemas.microsoft.com/office/drawing/2014/main" id="{CC920651-08FB-F54D-960B-351F6621226C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"/>
            <a:ext cx="319275" cy="3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4BE293-062A-49B4-8418-4B0ECA8EF77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3739"/>
          <a:stretch/>
        </p:blipFill>
        <p:spPr>
          <a:xfrm>
            <a:off x="1588850" y="1442852"/>
            <a:ext cx="1633055" cy="12430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67B918-5000-4107-A3E5-22DE9BEF11D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8182"/>
          <a:stretch/>
        </p:blipFill>
        <p:spPr>
          <a:xfrm>
            <a:off x="1536700" y="2653521"/>
            <a:ext cx="1823856" cy="15287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C1FEF3-6EF5-48B5-A49B-FB1E8A86BB5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5048"/>
          <a:stretch/>
        </p:blipFill>
        <p:spPr>
          <a:xfrm>
            <a:off x="4719907" y="2049055"/>
            <a:ext cx="1321610" cy="11301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DA80AF-6B94-43DF-A433-401A3C4140B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3177"/>
          <a:stretch/>
        </p:blipFill>
        <p:spPr>
          <a:xfrm>
            <a:off x="5027205" y="3038109"/>
            <a:ext cx="1700857" cy="12501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/>
          <a:srcRect l="45029"/>
          <a:stretch/>
        </p:blipFill>
        <p:spPr>
          <a:xfrm>
            <a:off x="7041554" y="1399518"/>
            <a:ext cx="1487987" cy="13717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F5C79D-6D09-46B9-A5C3-F4F89E26FD5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7020"/>
          <a:stretch/>
        </p:blipFill>
        <p:spPr>
          <a:xfrm>
            <a:off x="7421694" y="3840857"/>
            <a:ext cx="1482783" cy="13697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CBA203-51A9-4C45-A4A9-E5BB85B23AD7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55628"/>
          <a:stretch/>
        </p:blipFill>
        <p:spPr>
          <a:xfrm>
            <a:off x="7960201" y="2509477"/>
            <a:ext cx="1086323" cy="1070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91FC1E4-4A2F-4EC3-9557-44AF288336CF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56959"/>
          <a:stretch/>
        </p:blipFill>
        <p:spPr>
          <a:xfrm>
            <a:off x="4864275" y="3908069"/>
            <a:ext cx="1170155" cy="117514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D1453FD-B5A2-4B70-AD47-A8ED16D97297}"/>
              </a:ext>
            </a:extLst>
          </p:cNvPr>
          <p:cNvSpPr txBox="1"/>
          <p:nvPr/>
        </p:nvSpPr>
        <p:spPr>
          <a:xfrm>
            <a:off x="6854996" y="4823219"/>
            <a:ext cx="2993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Child Trauma Services Program</a:t>
            </a:r>
          </a:p>
          <a:p>
            <a:r>
              <a:rPr lang="en-US" sz="600" dirty="0"/>
              <a:t>© 2021 The Board of Regents of The University of Oklahoma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0AFDC8C-A3F1-46D4-AD66-202B7C2095D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04161" y="2731870"/>
            <a:ext cx="1314131" cy="10636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B72CE8E-511B-4E6E-85DE-230841831470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51802"/>
          <a:stretch/>
        </p:blipFill>
        <p:spPr>
          <a:xfrm>
            <a:off x="3627419" y="1369174"/>
            <a:ext cx="2317936" cy="65984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1FA9C04-E008-4CCE-A4B5-0906543CACA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7555" y="1521836"/>
            <a:ext cx="1243070" cy="124307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A15E155-AD76-4A5E-87AC-522C5AD1F1A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54996" y="3912053"/>
            <a:ext cx="396285" cy="79257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782CB12-52EA-4D8E-A864-AD1B59C9E6A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186081" y="1442852"/>
            <a:ext cx="884417" cy="101620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1339CEF-7872-47EF-B63D-AEB5EE56FB3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709822" y="2443029"/>
            <a:ext cx="1360713" cy="136071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1D0019F-A6A2-4553-9283-A1C7BF236419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r="53242"/>
          <a:stretch/>
        </p:blipFill>
        <p:spPr>
          <a:xfrm>
            <a:off x="536785" y="2771237"/>
            <a:ext cx="886032" cy="189491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46CB9AB-97F6-4387-B1A1-E32799F6827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771126" y="3811315"/>
            <a:ext cx="980200" cy="107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93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C1FEF3-6EF5-48B5-A49B-FB1E8A86BB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775"/>
          <a:stretch/>
        </p:blipFill>
        <p:spPr>
          <a:xfrm>
            <a:off x="2565401" y="269942"/>
            <a:ext cx="1280060" cy="11301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C3D669-D472-4F95-95BB-836DF9D3CD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458" y="1513012"/>
            <a:ext cx="2405004" cy="10853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C708FB-78A1-4F2B-AEFD-0CDEA190C3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156"/>
          <a:stretch/>
        </p:blipFill>
        <p:spPr>
          <a:xfrm>
            <a:off x="2609709" y="2735547"/>
            <a:ext cx="1235754" cy="10654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B950AC-0EFD-4A40-B3A7-0FD17FE0EE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0458" y="3958173"/>
            <a:ext cx="2338502" cy="10217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4BE293-062A-49B4-8418-4B0ECA8EF77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5493"/>
          <a:stretch/>
        </p:blipFill>
        <p:spPr>
          <a:xfrm>
            <a:off x="5734050" y="424054"/>
            <a:ext cx="1582143" cy="12430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67B918-5000-4107-A3E5-22DE9BEF11D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6588"/>
          <a:stretch/>
        </p:blipFill>
        <p:spPr>
          <a:xfrm>
            <a:off x="5651500" y="1739502"/>
            <a:ext cx="1870870" cy="1528763"/>
          </a:xfrm>
          <a:prstGeom prst="rect">
            <a:avLst/>
          </a:prstGeom>
        </p:spPr>
      </p:pic>
      <p:pic>
        <p:nvPicPr>
          <p:cNvPr id="8" name="Google Shape;528;p60">
            <a:hlinkClick r:id="rId9" action="ppaction://hlinksldjump"/>
            <a:extLst>
              <a:ext uri="{FF2B5EF4-FFF2-40B4-BE49-F238E27FC236}">
                <a16:creationId xmlns:a16="http://schemas.microsoft.com/office/drawing/2014/main" id="{A4E54462-82B5-463E-BC29-186A43D05862}"/>
              </a:ext>
            </a:extLst>
          </p:cNvPr>
          <p:cNvPicPr preferRelativeResize="0"/>
          <p:nvPr/>
        </p:nvPicPr>
        <p:blipFill>
          <a:blip r:embed="rId10"/>
          <a:stretch>
            <a:fillRect/>
          </a:stretch>
        </p:blipFill>
        <p:spPr>
          <a:xfrm rot="-398067">
            <a:off x="75245" y="4763381"/>
            <a:ext cx="722080" cy="339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88;p15">
            <a:hlinkClick r:id="rId11" action="ppaction://hlinksldjump"/>
            <a:extLst>
              <a:ext uri="{FF2B5EF4-FFF2-40B4-BE49-F238E27FC236}">
                <a16:creationId xmlns:a16="http://schemas.microsoft.com/office/drawing/2014/main" id="{12873B63-9083-144E-B462-219956F83035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0" y="1"/>
            <a:ext cx="319275" cy="3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1A15D2F-08E9-4378-A744-ACF3B5B34188}"/>
              </a:ext>
            </a:extLst>
          </p:cNvPr>
          <p:cNvSpPr txBox="1"/>
          <p:nvPr/>
        </p:nvSpPr>
        <p:spPr>
          <a:xfrm>
            <a:off x="6862149" y="4841402"/>
            <a:ext cx="2993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Child Trauma Services Program</a:t>
            </a:r>
          </a:p>
          <a:p>
            <a:r>
              <a:rPr lang="en-US" sz="600" dirty="0"/>
              <a:t>© 2021 The Board of Regents of The University of Oklahoma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0A43A3-5A48-483F-829E-ED6DD72BB0B8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51802"/>
          <a:stretch/>
        </p:blipFill>
        <p:spPr>
          <a:xfrm>
            <a:off x="291773" y="385743"/>
            <a:ext cx="2317936" cy="6598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D599B0-7752-4C19-86A3-19D282756DF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1170368" y="2598406"/>
            <a:ext cx="1183495" cy="12623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BC56C8E-94BF-494C-BF85-254AE3B8F66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61152" y="1558921"/>
            <a:ext cx="883997" cy="18899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3048AF-9760-4DB2-B40C-B5BE8F9A9A0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82849" y="385743"/>
            <a:ext cx="1243070" cy="124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686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F5C79D-6D09-46B9-A5C3-F4F89E26FD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151"/>
          <a:stretch/>
        </p:blipFill>
        <p:spPr>
          <a:xfrm>
            <a:off x="2616200" y="1647023"/>
            <a:ext cx="1507100" cy="13697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D4CDD9-2E94-4CA4-9A3D-4C3DD8ABEE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017"/>
          <a:stretch/>
        </p:blipFill>
        <p:spPr>
          <a:xfrm>
            <a:off x="2616200" y="193399"/>
            <a:ext cx="1460041" cy="13704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DA80AF-6B94-43DF-A433-401A3C4140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853"/>
          <a:stretch/>
        </p:blipFill>
        <p:spPr>
          <a:xfrm>
            <a:off x="5854700" y="179629"/>
            <a:ext cx="1710532" cy="12501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62888A-C182-4001-BF10-F5815A2F1D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003"/>
          <a:stretch/>
        </p:blipFill>
        <p:spPr>
          <a:xfrm>
            <a:off x="5886131" y="1607565"/>
            <a:ext cx="1424872" cy="12896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A67415-0106-47FA-9CA3-344D988EC5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7700" y="3330106"/>
            <a:ext cx="2685599" cy="1305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948C2E-731B-4095-B1A3-D89FAC7788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3315647"/>
            <a:ext cx="2437611" cy="1116583"/>
          </a:xfrm>
          <a:prstGeom prst="rect">
            <a:avLst/>
          </a:prstGeom>
        </p:spPr>
      </p:pic>
      <p:pic>
        <p:nvPicPr>
          <p:cNvPr id="8" name="Google Shape;528;p60">
            <a:hlinkClick r:id="rId8" action="ppaction://hlinksldjump"/>
            <a:extLst>
              <a:ext uri="{FF2B5EF4-FFF2-40B4-BE49-F238E27FC236}">
                <a16:creationId xmlns:a16="http://schemas.microsoft.com/office/drawing/2014/main" id="{AD3788D7-33A8-43C4-9D3D-0129880F9CE4}"/>
              </a:ext>
            </a:extLst>
          </p:cNvPr>
          <p:cNvPicPr preferRelativeResize="0"/>
          <p:nvPr/>
        </p:nvPicPr>
        <p:blipFill>
          <a:blip r:embed="rId9"/>
          <a:stretch>
            <a:fillRect/>
          </a:stretch>
        </p:blipFill>
        <p:spPr>
          <a:xfrm rot="-398067">
            <a:off x="68781" y="4763756"/>
            <a:ext cx="728522" cy="338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88;p15">
            <a:hlinkClick r:id="rId10" action="ppaction://hlinksldjump"/>
            <a:extLst>
              <a:ext uri="{FF2B5EF4-FFF2-40B4-BE49-F238E27FC236}">
                <a16:creationId xmlns:a16="http://schemas.microsoft.com/office/drawing/2014/main" id="{33DE2CD1-6085-9942-AB0D-8C124912DF77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0" y="1"/>
            <a:ext cx="319275" cy="3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DB924A-E8E9-42E3-AF70-C2F5B0847918}"/>
              </a:ext>
            </a:extLst>
          </p:cNvPr>
          <p:cNvSpPr txBox="1"/>
          <p:nvPr/>
        </p:nvSpPr>
        <p:spPr>
          <a:xfrm>
            <a:off x="6843099" y="4823219"/>
            <a:ext cx="2993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Child Trauma Services Program</a:t>
            </a:r>
          </a:p>
          <a:p>
            <a:r>
              <a:rPr lang="en-US" sz="600" dirty="0"/>
              <a:t>© 2021 The Board of Regents of The University of Oklahoma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7A2551-260A-42F9-962F-BE6A0F4F908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78768" y="179629"/>
            <a:ext cx="884417" cy="10162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47B39D-F409-40CF-9E9A-6441EA3344F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74883" y="1647023"/>
            <a:ext cx="536517" cy="10730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01DFF54-BED1-4388-95D5-D9BDF042141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2000" y="193399"/>
            <a:ext cx="1314131" cy="10636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D80450C-2226-4B57-91DF-C6A3B905DEA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22542" y="1733469"/>
            <a:ext cx="813045" cy="118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3285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694</Words>
  <Application>Microsoft Office PowerPoint</Application>
  <PresentationFormat>On-screen Show (16:9)</PresentationFormat>
  <Paragraphs>114</Paragraphs>
  <Slides>22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Amatic SC</vt:lpstr>
      <vt:lpstr>Arial</vt:lpstr>
      <vt:lpstr>Comic Sans MS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Schmidt, Susan R. (HSC)</dc:creator>
  <cp:lastModifiedBy>Peters, Lindsey E (HSC)</cp:lastModifiedBy>
  <cp:revision>58</cp:revision>
  <dcterms:modified xsi:type="dcterms:W3CDTF">2021-09-07T22:20:34Z</dcterms:modified>
</cp:coreProperties>
</file>